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330" r:id="rId3"/>
    <p:sldId id="257" r:id="rId4"/>
    <p:sldId id="311" r:id="rId5"/>
    <p:sldId id="312" r:id="rId6"/>
    <p:sldId id="313" r:id="rId7"/>
    <p:sldId id="315" r:id="rId8"/>
    <p:sldId id="316" r:id="rId9"/>
    <p:sldId id="318" r:id="rId10"/>
    <p:sldId id="328" r:id="rId11"/>
    <p:sldId id="317" r:id="rId12"/>
    <p:sldId id="319" r:id="rId13"/>
    <p:sldId id="320" r:id="rId14"/>
    <p:sldId id="321" r:id="rId15"/>
    <p:sldId id="272" r:id="rId16"/>
    <p:sldId id="310" r:id="rId17"/>
    <p:sldId id="332" r:id="rId18"/>
    <p:sldId id="284" r:id="rId19"/>
    <p:sldId id="258" r:id="rId20"/>
    <p:sldId id="259" r:id="rId21"/>
    <p:sldId id="329" r:id="rId22"/>
    <p:sldId id="322" r:id="rId23"/>
    <p:sldId id="266" r:id="rId24"/>
    <p:sldId id="324" r:id="rId25"/>
    <p:sldId id="323" r:id="rId26"/>
    <p:sldId id="325" r:id="rId27"/>
    <p:sldId id="331" r:id="rId28"/>
    <p:sldId id="308" r:id="rId29"/>
    <p:sldId id="327" r:id="rId30"/>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74"/>
    <p:restoredTop sz="94789"/>
  </p:normalViewPr>
  <p:slideViewPr>
    <p:cSldViewPr>
      <p:cViewPr varScale="1">
        <p:scale>
          <a:sx n="163" d="100"/>
          <a:sy n="163" d="100"/>
        </p:scale>
        <p:origin x="176" y="123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15659AE-1236-D641-A471-F9C09B64B24B}" type="datetimeFigureOut">
              <a:rPr lang="en-US" smtClean="0"/>
              <a:t>2/12/19</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B329A519-D7B0-0345-AC3D-710119339B1F}" type="slidenum">
              <a:rPr lang="en-US" smtClean="0"/>
              <a:t>‹#›</a:t>
            </a:fld>
            <a:endParaRPr lang="en-US"/>
          </a:p>
        </p:txBody>
      </p:sp>
    </p:spTree>
    <p:extLst>
      <p:ext uri="{BB962C8B-B14F-4D97-AF65-F5344CB8AC3E}">
        <p14:creationId xmlns:p14="http://schemas.microsoft.com/office/powerpoint/2010/main" val="5301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4000" b="1" i="0">
                <a:solidFill>
                  <a:srgbClr val="003399"/>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5803391" y="4127703"/>
            <a:ext cx="3340607" cy="2730293"/>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1" i="0">
                <a:solidFill>
                  <a:schemeClr val="bg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2/12/19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4105655"/>
            <a:ext cx="3439519" cy="2752342"/>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015235" y="350266"/>
            <a:ext cx="5113528" cy="879475"/>
          </a:xfrm>
          <a:prstGeom prst="rect">
            <a:avLst/>
          </a:prstGeom>
        </p:spPr>
        <p:txBody>
          <a:bodyPr wrap="square" lIns="0" tIns="0" rIns="0" bIns="0">
            <a:spAutoFit/>
          </a:bodyPr>
          <a:lstStyle>
            <a:lvl1pPr>
              <a:defRPr sz="2800" b="1" i="0">
                <a:solidFill>
                  <a:schemeClr val="bg1"/>
                </a:solidFill>
                <a:latin typeface="Arial"/>
                <a:cs typeface="Arial"/>
              </a:defRPr>
            </a:lvl1pPr>
          </a:lstStyle>
          <a:p>
            <a:endParaRPr/>
          </a:p>
        </p:txBody>
      </p:sp>
      <p:sp>
        <p:nvSpPr>
          <p:cNvPr id="3" name="Holder 3"/>
          <p:cNvSpPr>
            <a:spLocks noGrp="1"/>
          </p:cNvSpPr>
          <p:nvPr>
            <p:ph type="body" idx="1"/>
          </p:nvPr>
        </p:nvSpPr>
        <p:spPr>
          <a:xfrm>
            <a:off x="1311783" y="2975863"/>
            <a:ext cx="6520433" cy="1493520"/>
          </a:xfrm>
          <a:prstGeom prst="rect">
            <a:avLst/>
          </a:prstGeom>
        </p:spPr>
        <p:txBody>
          <a:bodyPr wrap="square" lIns="0" tIns="0" rIns="0" bIns="0">
            <a:spAutoFit/>
          </a:bodyPr>
          <a:lstStyle>
            <a:lvl1pPr>
              <a:defRPr sz="4000" b="1" i="0">
                <a:solidFill>
                  <a:srgbClr val="003399"/>
                </a:solidFill>
                <a:latin typeface="Arial"/>
                <a:cs typeface="Aria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2/12/19</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hyperlink" Target="http://docs.opengeospatial.org/is/14-111r6/14-111r6.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hyperlink" Target="https://www.uml-diagrams.org/class-reference.htm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803391" y="4127703"/>
            <a:ext cx="3340607" cy="2730293"/>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4" name="object 4"/>
          <p:cNvSpPr/>
          <p:nvPr/>
        </p:nvSpPr>
        <p:spPr>
          <a:xfrm>
            <a:off x="0" y="1463039"/>
            <a:ext cx="9144000" cy="1075690"/>
          </a:xfrm>
          <a:custGeom>
            <a:avLst/>
            <a:gdLst/>
            <a:ahLst/>
            <a:cxnLst/>
            <a:rect l="l" t="t" r="r" b="b"/>
            <a:pathLst>
              <a:path w="9144000" h="1075689">
                <a:moveTo>
                  <a:pt x="0" y="1075181"/>
                </a:moveTo>
                <a:lnTo>
                  <a:pt x="9144000" y="1075181"/>
                </a:lnTo>
                <a:lnTo>
                  <a:pt x="9144000" y="0"/>
                </a:lnTo>
                <a:lnTo>
                  <a:pt x="0" y="0"/>
                </a:lnTo>
                <a:lnTo>
                  <a:pt x="0" y="1075181"/>
                </a:lnTo>
                <a:close/>
              </a:path>
            </a:pathLst>
          </a:custGeom>
          <a:solidFill>
            <a:srgbClr val="FFFFFF"/>
          </a:solidFill>
        </p:spPr>
        <p:txBody>
          <a:bodyPr wrap="square" lIns="0" tIns="0" rIns="0" bIns="0" rtlCol="0"/>
          <a:lstStyle/>
          <a:p>
            <a:endParaRPr/>
          </a:p>
        </p:txBody>
      </p:sp>
      <p:sp>
        <p:nvSpPr>
          <p:cNvPr id="7" name="object 7"/>
          <p:cNvSpPr txBox="1">
            <a:spLocks noGrp="1"/>
          </p:cNvSpPr>
          <p:nvPr>
            <p:ph type="title"/>
          </p:nvPr>
        </p:nvSpPr>
        <p:spPr>
          <a:xfrm>
            <a:off x="2743200" y="1495374"/>
            <a:ext cx="3527425" cy="1245235"/>
          </a:xfrm>
          <a:prstGeom prst="rect">
            <a:avLst/>
          </a:prstGeom>
        </p:spPr>
        <p:txBody>
          <a:bodyPr vert="horz" wrap="square" lIns="0" tIns="12700" rIns="0" bIns="0" rtlCol="0">
            <a:spAutoFit/>
          </a:bodyPr>
          <a:lstStyle/>
          <a:p>
            <a:pPr algn="ctr">
              <a:lnSpc>
                <a:spcPct val="100000"/>
              </a:lnSpc>
              <a:spcBef>
                <a:spcPts val="100"/>
              </a:spcBef>
            </a:pPr>
            <a:r>
              <a:rPr sz="4000" dirty="0">
                <a:solidFill>
                  <a:srgbClr val="003399"/>
                </a:solidFill>
              </a:rPr>
              <a:t>GEOG</a:t>
            </a:r>
            <a:r>
              <a:rPr sz="4000" spc="-100" dirty="0">
                <a:solidFill>
                  <a:srgbClr val="003399"/>
                </a:solidFill>
              </a:rPr>
              <a:t> </a:t>
            </a:r>
            <a:r>
              <a:rPr sz="4000" dirty="0">
                <a:solidFill>
                  <a:srgbClr val="003399"/>
                </a:solidFill>
              </a:rPr>
              <a:t>178/258</a:t>
            </a:r>
            <a:endParaRPr sz="4000" dirty="0"/>
          </a:p>
          <a:p>
            <a:pPr marL="1905" algn="ctr">
              <a:lnSpc>
                <a:spcPct val="100000"/>
              </a:lnSpc>
            </a:pPr>
            <a:r>
              <a:rPr sz="4000" spc="-20" dirty="0">
                <a:solidFill>
                  <a:srgbClr val="003399"/>
                </a:solidFill>
              </a:rPr>
              <a:t>Week</a:t>
            </a:r>
            <a:r>
              <a:rPr sz="4000" spc="-15" dirty="0">
                <a:solidFill>
                  <a:srgbClr val="003399"/>
                </a:solidFill>
              </a:rPr>
              <a:t> </a:t>
            </a:r>
            <a:r>
              <a:rPr lang="en-US" sz="4000" spc="-15" dirty="0">
                <a:solidFill>
                  <a:srgbClr val="003399"/>
                </a:solidFill>
              </a:rPr>
              <a:t>6</a:t>
            </a:r>
            <a:r>
              <a:rPr sz="4000" dirty="0">
                <a:solidFill>
                  <a:srgbClr val="003399"/>
                </a:solidFill>
              </a:rPr>
              <a:t>:</a:t>
            </a:r>
            <a:endParaRPr sz="4000" dirty="0"/>
          </a:p>
        </p:txBody>
      </p:sp>
      <p:sp>
        <p:nvSpPr>
          <p:cNvPr id="10" name="object 10"/>
          <p:cNvSpPr txBox="1">
            <a:spLocks noGrp="1"/>
          </p:cNvSpPr>
          <p:nvPr>
            <p:ph type="body" idx="1"/>
          </p:nvPr>
        </p:nvSpPr>
        <p:spPr>
          <a:xfrm>
            <a:off x="-2" y="3070212"/>
            <a:ext cx="9144000" cy="1249060"/>
          </a:xfrm>
          <a:prstGeom prst="rect">
            <a:avLst/>
          </a:prstGeom>
        </p:spPr>
        <p:txBody>
          <a:bodyPr vert="horz" wrap="square" lIns="0" tIns="12700" rIns="0" bIns="0" rtlCol="0">
            <a:spAutoFit/>
          </a:bodyPr>
          <a:lstStyle/>
          <a:p>
            <a:pPr marL="1905" algn="ctr">
              <a:lnSpc>
                <a:spcPct val="100000"/>
              </a:lnSpc>
              <a:spcBef>
                <a:spcPts val="100"/>
              </a:spcBef>
            </a:pPr>
            <a:r>
              <a:rPr lang="en-US" sz="2400" dirty="0"/>
              <a:t>UML, Poisson Distributions &amp; Midterm Prep</a:t>
            </a:r>
            <a:endParaRPr sz="2400" dirty="0"/>
          </a:p>
          <a:p>
            <a:pPr marL="1270" algn="ctr">
              <a:lnSpc>
                <a:spcPct val="100000"/>
              </a:lnSpc>
              <a:spcBef>
                <a:spcPts val="3395"/>
              </a:spcBef>
            </a:pPr>
            <a:r>
              <a:rPr sz="2800" i="1" dirty="0">
                <a:solidFill>
                  <a:srgbClr val="B3B3B3"/>
                </a:solidFill>
                <a:latin typeface="Arial"/>
                <a:cs typeface="Arial"/>
              </a:rPr>
              <a:t>mike</a:t>
            </a:r>
            <a:r>
              <a:rPr sz="2800" i="1" spc="-5" dirty="0">
                <a:solidFill>
                  <a:srgbClr val="B3B3B3"/>
                </a:solidFill>
                <a:latin typeface="Arial"/>
                <a:cs typeface="Arial"/>
              </a:rPr>
              <a:t> </a:t>
            </a:r>
            <a:r>
              <a:rPr sz="2800" i="1" dirty="0">
                <a:solidFill>
                  <a:srgbClr val="B3B3B3"/>
                </a:solidFill>
                <a:latin typeface="Arial"/>
                <a:cs typeface="Arial"/>
              </a:rPr>
              <a:t>johnson</a:t>
            </a:r>
            <a:endParaRPr sz="28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C5A54C-B05A-604A-BAF4-79D59F056221}"/>
              </a:ext>
            </a:extLst>
          </p:cNvPr>
          <p:cNvSpPr txBox="1"/>
          <p:nvPr/>
        </p:nvSpPr>
        <p:spPr>
          <a:xfrm>
            <a:off x="4762254" y="1558646"/>
            <a:ext cx="3555269" cy="2462213"/>
          </a:xfrm>
          <a:prstGeom prst="rect">
            <a:avLst/>
          </a:prstGeom>
          <a:noFill/>
        </p:spPr>
        <p:txBody>
          <a:bodyPr wrap="none" rtlCol="0">
            <a:spAutoFit/>
          </a:bodyPr>
          <a:lstStyle/>
          <a:p>
            <a:r>
              <a:rPr lang="en-US" sz="1400" dirty="0"/>
              <a:t>public class Example { </a:t>
            </a:r>
          </a:p>
          <a:p>
            <a:r>
              <a:rPr lang="en-US" sz="1400" dirty="0"/>
              <a:t>	private </a:t>
            </a:r>
            <a:r>
              <a:rPr lang="en-US" sz="1400" dirty="0" err="1"/>
              <a:t>int</a:t>
            </a:r>
            <a:r>
              <a:rPr lang="en-US" sz="1400" dirty="0"/>
              <a:t> x; </a:t>
            </a:r>
          </a:p>
          <a:p>
            <a:r>
              <a:rPr lang="en-US" sz="1400" dirty="0"/>
              <a:t>	protected </a:t>
            </a:r>
            <a:r>
              <a:rPr lang="en-US" sz="1400" dirty="0" err="1"/>
              <a:t>int</a:t>
            </a:r>
            <a:r>
              <a:rPr lang="en-US" sz="1400" dirty="0"/>
              <a:t> y; </a:t>
            </a:r>
          </a:p>
          <a:p>
            <a:r>
              <a:rPr lang="en-US" sz="1400" dirty="0"/>
              <a:t>	public </a:t>
            </a:r>
            <a:r>
              <a:rPr lang="en-US" sz="1400" dirty="0" err="1"/>
              <a:t>int</a:t>
            </a:r>
            <a:r>
              <a:rPr lang="en-US" sz="1400" dirty="0"/>
              <a:t> z; </a:t>
            </a:r>
          </a:p>
          <a:p>
            <a:endParaRPr lang="en-US" sz="1400" dirty="0"/>
          </a:p>
          <a:p>
            <a:r>
              <a:rPr lang="en-US" sz="1400" dirty="0"/>
              <a:t>	public Example() { ... } </a:t>
            </a:r>
          </a:p>
          <a:p>
            <a:endParaRPr lang="en-US" sz="1400" dirty="0"/>
          </a:p>
          <a:p>
            <a:r>
              <a:rPr lang="en-US" sz="1400" dirty="0"/>
              <a:t>	public String </a:t>
            </a:r>
            <a:r>
              <a:rPr lang="en-US" sz="1400" dirty="0" err="1"/>
              <a:t>toString</a:t>
            </a:r>
            <a:r>
              <a:rPr lang="en-US" sz="1400" dirty="0"/>
              <a:t>() { ... } </a:t>
            </a:r>
          </a:p>
          <a:p>
            <a:r>
              <a:rPr lang="en-US" sz="1400" dirty="0"/>
              <a:t>	private void foo(</a:t>
            </a:r>
            <a:r>
              <a:rPr lang="en-US" sz="1400" dirty="0" err="1"/>
              <a:t>int</a:t>
            </a:r>
            <a:r>
              <a:rPr lang="en-US" sz="1400" dirty="0"/>
              <a:t> x) { ... } </a:t>
            </a:r>
          </a:p>
          <a:p>
            <a:r>
              <a:rPr lang="en-US" sz="1400" dirty="0"/>
              <a:t>	protected </a:t>
            </a:r>
            <a:r>
              <a:rPr lang="en-US" sz="1400" dirty="0" err="1"/>
              <a:t>int</a:t>
            </a:r>
            <a:r>
              <a:rPr lang="en-US" sz="1400" dirty="0"/>
              <a:t> bar(</a:t>
            </a:r>
            <a:r>
              <a:rPr lang="en-US" sz="1400" dirty="0" err="1"/>
              <a:t>int</a:t>
            </a:r>
            <a:r>
              <a:rPr lang="en-US" sz="1400" dirty="0"/>
              <a:t> y, </a:t>
            </a:r>
            <a:r>
              <a:rPr lang="en-US" sz="1400" dirty="0" err="1"/>
              <a:t>int</a:t>
            </a:r>
            <a:r>
              <a:rPr lang="en-US" sz="1400" dirty="0"/>
              <a:t> z) { ... } </a:t>
            </a:r>
          </a:p>
          <a:p>
            <a:r>
              <a:rPr lang="en-US" sz="1400" dirty="0"/>
              <a:t>}</a:t>
            </a:r>
          </a:p>
        </p:txBody>
      </p:sp>
      <p:pic>
        <p:nvPicPr>
          <p:cNvPr id="7" name="Picture 6">
            <a:extLst>
              <a:ext uri="{FF2B5EF4-FFF2-40B4-BE49-F238E27FC236}">
                <a16:creationId xmlns:a16="http://schemas.microsoft.com/office/drawing/2014/main" id="{CD719801-4430-C343-BA7A-DD04B8F04018}"/>
              </a:ext>
            </a:extLst>
          </p:cNvPr>
          <p:cNvPicPr>
            <a:picLocks noChangeAspect="1"/>
          </p:cNvPicPr>
          <p:nvPr/>
        </p:nvPicPr>
        <p:blipFill>
          <a:blip r:embed="rId2"/>
          <a:stretch>
            <a:fillRect/>
          </a:stretch>
        </p:blipFill>
        <p:spPr>
          <a:xfrm>
            <a:off x="4495800" y="4038600"/>
            <a:ext cx="3657600" cy="2779776"/>
          </a:xfrm>
          <a:prstGeom prst="rect">
            <a:avLst/>
          </a:prstGeom>
        </p:spPr>
      </p:pic>
      <p:sp>
        <p:nvSpPr>
          <p:cNvPr id="8" name="object 2">
            <a:extLst>
              <a:ext uri="{FF2B5EF4-FFF2-40B4-BE49-F238E27FC236}">
                <a16:creationId xmlns:a16="http://schemas.microsoft.com/office/drawing/2014/main" id="{BAF4FBBB-2B3A-E44D-9358-6AC98DE64F6A}"/>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9" name="object 3">
            <a:extLst>
              <a:ext uri="{FF2B5EF4-FFF2-40B4-BE49-F238E27FC236}">
                <a16:creationId xmlns:a16="http://schemas.microsoft.com/office/drawing/2014/main" id="{1D575882-14DF-814E-83B9-D06F0C78CCCC}"/>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10" name="object 4">
            <a:extLst>
              <a:ext uri="{FF2B5EF4-FFF2-40B4-BE49-F238E27FC236}">
                <a16:creationId xmlns:a16="http://schemas.microsoft.com/office/drawing/2014/main" id="{1CB85346-3D5C-1E49-AD27-5E79AFB78E04}"/>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11" name="object 5">
            <a:extLst>
              <a:ext uri="{FF2B5EF4-FFF2-40B4-BE49-F238E27FC236}">
                <a16:creationId xmlns:a16="http://schemas.microsoft.com/office/drawing/2014/main" id="{C9229C69-3012-C143-B0E8-12C8436C8193}"/>
              </a:ext>
            </a:extLst>
          </p:cNvPr>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12" name="object 6">
            <a:extLst>
              <a:ext uri="{FF2B5EF4-FFF2-40B4-BE49-F238E27FC236}">
                <a16:creationId xmlns:a16="http://schemas.microsoft.com/office/drawing/2014/main" id="{FF520190-6C16-B144-A50D-FB64B427DE54}"/>
              </a:ext>
            </a:extLst>
          </p:cNvPr>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13" name="object 7">
            <a:extLst>
              <a:ext uri="{FF2B5EF4-FFF2-40B4-BE49-F238E27FC236}">
                <a16:creationId xmlns:a16="http://schemas.microsoft.com/office/drawing/2014/main" id="{C6A3ED0A-AA04-384C-8060-0D071210FA21}"/>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4" name="object 8">
            <a:extLst>
              <a:ext uri="{FF2B5EF4-FFF2-40B4-BE49-F238E27FC236}">
                <a16:creationId xmlns:a16="http://schemas.microsoft.com/office/drawing/2014/main" id="{9451DD14-6196-DA40-ADFD-91766F288D4E}"/>
              </a:ext>
            </a:extLst>
          </p:cNvPr>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UML Class Generic Example</a:t>
            </a:r>
            <a:endParaRPr dirty="0"/>
          </a:p>
        </p:txBody>
      </p:sp>
    </p:spTree>
    <p:extLst>
      <p:ext uri="{BB962C8B-B14F-4D97-AF65-F5344CB8AC3E}">
        <p14:creationId xmlns:p14="http://schemas.microsoft.com/office/powerpoint/2010/main" val="889859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D5EADCDF-7C0D-894D-96A6-9CAFDD9BA823}"/>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6" name="object 3">
            <a:extLst>
              <a:ext uri="{FF2B5EF4-FFF2-40B4-BE49-F238E27FC236}">
                <a16:creationId xmlns:a16="http://schemas.microsoft.com/office/drawing/2014/main" id="{D21F7D39-D90D-674C-83B2-933C38431501}"/>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7" name="object 4">
            <a:extLst>
              <a:ext uri="{FF2B5EF4-FFF2-40B4-BE49-F238E27FC236}">
                <a16:creationId xmlns:a16="http://schemas.microsoft.com/office/drawing/2014/main" id="{30BB80CB-CC48-9148-91D2-42719058CC97}"/>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8" name="object 5">
            <a:extLst>
              <a:ext uri="{FF2B5EF4-FFF2-40B4-BE49-F238E27FC236}">
                <a16:creationId xmlns:a16="http://schemas.microsoft.com/office/drawing/2014/main" id="{2050A706-AD81-F341-9D59-F6498E92C4F6}"/>
              </a:ext>
            </a:extLst>
          </p:cNvPr>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9" name="object 6">
            <a:extLst>
              <a:ext uri="{FF2B5EF4-FFF2-40B4-BE49-F238E27FC236}">
                <a16:creationId xmlns:a16="http://schemas.microsoft.com/office/drawing/2014/main" id="{A257F8E2-74DC-1D4F-95D0-42456082E02E}"/>
              </a:ext>
            </a:extLst>
          </p:cNvPr>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10" name="object 7">
            <a:extLst>
              <a:ext uri="{FF2B5EF4-FFF2-40B4-BE49-F238E27FC236}">
                <a16:creationId xmlns:a16="http://schemas.microsoft.com/office/drawing/2014/main" id="{2AE13C53-DBC3-9645-A1F6-70C79B2F9D91}"/>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1" name="object 8">
            <a:extLst>
              <a:ext uri="{FF2B5EF4-FFF2-40B4-BE49-F238E27FC236}">
                <a16:creationId xmlns:a16="http://schemas.microsoft.com/office/drawing/2014/main" id="{1534F659-ED6F-5540-B59F-7C923A10438D}"/>
              </a:ext>
            </a:extLst>
          </p:cNvPr>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OGC Point</a:t>
            </a:r>
            <a:endParaRPr dirty="0"/>
          </a:p>
        </p:txBody>
      </p:sp>
      <p:pic>
        <p:nvPicPr>
          <p:cNvPr id="4" name="Picture 3">
            <a:extLst>
              <a:ext uri="{FF2B5EF4-FFF2-40B4-BE49-F238E27FC236}">
                <a16:creationId xmlns:a16="http://schemas.microsoft.com/office/drawing/2014/main" id="{28CD8655-86F7-934C-A7E4-2E62FB963075}"/>
              </a:ext>
            </a:extLst>
          </p:cNvPr>
          <p:cNvPicPr>
            <a:picLocks noChangeAspect="1"/>
          </p:cNvPicPr>
          <p:nvPr/>
        </p:nvPicPr>
        <p:blipFill rotWithShape="1">
          <a:blip r:embed="rId2"/>
          <a:srcRect l="3195" t="11939" r="5780"/>
          <a:stretch/>
        </p:blipFill>
        <p:spPr>
          <a:xfrm>
            <a:off x="3810000" y="1828800"/>
            <a:ext cx="5026912" cy="3429000"/>
          </a:xfrm>
          <a:prstGeom prst="rect">
            <a:avLst/>
          </a:prstGeom>
          <a:ln w="76200">
            <a:solidFill>
              <a:schemeClr val="tx1"/>
            </a:solidFill>
          </a:ln>
        </p:spPr>
      </p:pic>
      <p:sp>
        <p:nvSpPr>
          <p:cNvPr id="12" name="TextBox 11">
            <a:extLst>
              <a:ext uri="{FF2B5EF4-FFF2-40B4-BE49-F238E27FC236}">
                <a16:creationId xmlns:a16="http://schemas.microsoft.com/office/drawing/2014/main" id="{0A6DF1F6-E9B4-9149-8C3B-AD76A7DDB02E}"/>
              </a:ext>
            </a:extLst>
          </p:cNvPr>
          <p:cNvSpPr txBox="1"/>
          <p:nvPr/>
        </p:nvSpPr>
        <p:spPr>
          <a:xfrm>
            <a:off x="4267200" y="2436729"/>
            <a:ext cx="1776255" cy="369332"/>
          </a:xfrm>
          <a:prstGeom prst="rect">
            <a:avLst/>
          </a:prstGeom>
          <a:noFill/>
        </p:spPr>
        <p:txBody>
          <a:bodyPr wrap="none" rtlCol="0">
            <a:spAutoFit/>
          </a:bodyPr>
          <a:lstStyle/>
          <a:p>
            <a:r>
              <a:rPr lang="en-US" dirty="0"/>
              <a:t>Private variables </a:t>
            </a:r>
          </a:p>
        </p:txBody>
      </p:sp>
    </p:spTree>
    <p:extLst>
      <p:ext uri="{BB962C8B-B14F-4D97-AF65-F5344CB8AC3E}">
        <p14:creationId xmlns:p14="http://schemas.microsoft.com/office/powerpoint/2010/main" val="1149398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D5EADCDF-7C0D-894D-96A6-9CAFDD9BA823}"/>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6" name="object 3">
            <a:extLst>
              <a:ext uri="{FF2B5EF4-FFF2-40B4-BE49-F238E27FC236}">
                <a16:creationId xmlns:a16="http://schemas.microsoft.com/office/drawing/2014/main" id="{D21F7D39-D90D-674C-83B2-933C38431501}"/>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7" name="object 4">
            <a:extLst>
              <a:ext uri="{FF2B5EF4-FFF2-40B4-BE49-F238E27FC236}">
                <a16:creationId xmlns:a16="http://schemas.microsoft.com/office/drawing/2014/main" id="{30BB80CB-CC48-9148-91D2-42719058CC97}"/>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8" name="object 5">
            <a:extLst>
              <a:ext uri="{FF2B5EF4-FFF2-40B4-BE49-F238E27FC236}">
                <a16:creationId xmlns:a16="http://schemas.microsoft.com/office/drawing/2014/main" id="{2050A706-AD81-F341-9D59-F6498E92C4F6}"/>
              </a:ext>
            </a:extLst>
          </p:cNvPr>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9" name="object 6">
            <a:extLst>
              <a:ext uri="{FF2B5EF4-FFF2-40B4-BE49-F238E27FC236}">
                <a16:creationId xmlns:a16="http://schemas.microsoft.com/office/drawing/2014/main" id="{A257F8E2-74DC-1D4F-95D0-42456082E02E}"/>
              </a:ext>
            </a:extLst>
          </p:cNvPr>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10" name="object 7">
            <a:extLst>
              <a:ext uri="{FF2B5EF4-FFF2-40B4-BE49-F238E27FC236}">
                <a16:creationId xmlns:a16="http://schemas.microsoft.com/office/drawing/2014/main" id="{2AE13C53-DBC3-9645-A1F6-70C79B2F9D91}"/>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1" name="object 8">
            <a:extLst>
              <a:ext uri="{FF2B5EF4-FFF2-40B4-BE49-F238E27FC236}">
                <a16:creationId xmlns:a16="http://schemas.microsoft.com/office/drawing/2014/main" id="{1534F659-ED6F-5540-B59F-7C923A10438D}"/>
              </a:ext>
            </a:extLst>
          </p:cNvPr>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OGC</a:t>
            </a:r>
            <a:endParaRPr dirty="0"/>
          </a:p>
        </p:txBody>
      </p:sp>
      <p:pic>
        <p:nvPicPr>
          <p:cNvPr id="2" name="Picture 1">
            <a:extLst>
              <a:ext uri="{FF2B5EF4-FFF2-40B4-BE49-F238E27FC236}">
                <a16:creationId xmlns:a16="http://schemas.microsoft.com/office/drawing/2014/main" id="{7CD036C0-114E-DB43-8518-D3933678F5C2}"/>
              </a:ext>
            </a:extLst>
          </p:cNvPr>
          <p:cNvPicPr>
            <a:picLocks noChangeAspect="1"/>
          </p:cNvPicPr>
          <p:nvPr/>
        </p:nvPicPr>
        <p:blipFill rotWithShape="1">
          <a:blip r:embed="rId2"/>
          <a:srcRect l="5678" r="22038"/>
          <a:stretch/>
        </p:blipFill>
        <p:spPr>
          <a:xfrm>
            <a:off x="4038600" y="2161505"/>
            <a:ext cx="4277107" cy="2280479"/>
          </a:xfrm>
          <a:prstGeom prst="rect">
            <a:avLst/>
          </a:prstGeom>
          <a:ln w="76200">
            <a:solidFill>
              <a:schemeClr val="tx1"/>
            </a:solidFill>
          </a:ln>
        </p:spPr>
      </p:pic>
    </p:spTree>
    <p:extLst>
      <p:ext uri="{BB962C8B-B14F-4D97-AF65-F5344CB8AC3E}">
        <p14:creationId xmlns:p14="http://schemas.microsoft.com/office/powerpoint/2010/main" val="2753211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D5EADCDF-7C0D-894D-96A6-9CAFDD9BA823}"/>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6" name="object 3">
            <a:extLst>
              <a:ext uri="{FF2B5EF4-FFF2-40B4-BE49-F238E27FC236}">
                <a16:creationId xmlns:a16="http://schemas.microsoft.com/office/drawing/2014/main" id="{D21F7D39-D90D-674C-83B2-933C38431501}"/>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7" name="object 4">
            <a:extLst>
              <a:ext uri="{FF2B5EF4-FFF2-40B4-BE49-F238E27FC236}">
                <a16:creationId xmlns:a16="http://schemas.microsoft.com/office/drawing/2014/main" id="{30BB80CB-CC48-9148-91D2-42719058CC97}"/>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8" name="object 5">
            <a:extLst>
              <a:ext uri="{FF2B5EF4-FFF2-40B4-BE49-F238E27FC236}">
                <a16:creationId xmlns:a16="http://schemas.microsoft.com/office/drawing/2014/main" id="{2050A706-AD81-F341-9D59-F6498E92C4F6}"/>
              </a:ext>
            </a:extLst>
          </p:cNvPr>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9" name="object 6">
            <a:extLst>
              <a:ext uri="{FF2B5EF4-FFF2-40B4-BE49-F238E27FC236}">
                <a16:creationId xmlns:a16="http://schemas.microsoft.com/office/drawing/2014/main" id="{A257F8E2-74DC-1D4F-95D0-42456082E02E}"/>
              </a:ext>
            </a:extLst>
          </p:cNvPr>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10" name="object 7">
            <a:extLst>
              <a:ext uri="{FF2B5EF4-FFF2-40B4-BE49-F238E27FC236}">
                <a16:creationId xmlns:a16="http://schemas.microsoft.com/office/drawing/2014/main" id="{2AE13C53-DBC3-9645-A1F6-70C79B2F9D91}"/>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1" name="object 8">
            <a:extLst>
              <a:ext uri="{FF2B5EF4-FFF2-40B4-BE49-F238E27FC236}">
                <a16:creationId xmlns:a16="http://schemas.microsoft.com/office/drawing/2014/main" id="{1534F659-ED6F-5540-B59F-7C923A10438D}"/>
              </a:ext>
            </a:extLst>
          </p:cNvPr>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OGC Polygon</a:t>
            </a:r>
            <a:endParaRPr dirty="0"/>
          </a:p>
        </p:txBody>
      </p:sp>
      <p:pic>
        <p:nvPicPr>
          <p:cNvPr id="3" name="Picture 2">
            <a:extLst>
              <a:ext uri="{FF2B5EF4-FFF2-40B4-BE49-F238E27FC236}">
                <a16:creationId xmlns:a16="http://schemas.microsoft.com/office/drawing/2014/main" id="{E923F7AF-670B-7143-A801-184A56AAA5F3}"/>
              </a:ext>
            </a:extLst>
          </p:cNvPr>
          <p:cNvPicPr>
            <a:picLocks noChangeAspect="1"/>
          </p:cNvPicPr>
          <p:nvPr/>
        </p:nvPicPr>
        <p:blipFill rotWithShape="1">
          <a:blip r:embed="rId2"/>
          <a:srcRect r="7030"/>
          <a:stretch/>
        </p:blipFill>
        <p:spPr>
          <a:xfrm>
            <a:off x="4038600" y="1981200"/>
            <a:ext cx="4495801" cy="3581400"/>
          </a:xfrm>
          <a:prstGeom prst="rect">
            <a:avLst/>
          </a:prstGeom>
          <a:ln w="76200">
            <a:solidFill>
              <a:schemeClr val="tx1"/>
            </a:solidFill>
          </a:ln>
        </p:spPr>
      </p:pic>
    </p:spTree>
    <p:extLst>
      <p:ext uri="{BB962C8B-B14F-4D97-AF65-F5344CB8AC3E}">
        <p14:creationId xmlns:p14="http://schemas.microsoft.com/office/powerpoint/2010/main" val="296978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D5EADCDF-7C0D-894D-96A6-9CAFDD9BA823}"/>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6" name="object 3">
            <a:extLst>
              <a:ext uri="{FF2B5EF4-FFF2-40B4-BE49-F238E27FC236}">
                <a16:creationId xmlns:a16="http://schemas.microsoft.com/office/drawing/2014/main" id="{D21F7D39-D90D-674C-83B2-933C38431501}"/>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7" name="object 4">
            <a:extLst>
              <a:ext uri="{FF2B5EF4-FFF2-40B4-BE49-F238E27FC236}">
                <a16:creationId xmlns:a16="http://schemas.microsoft.com/office/drawing/2014/main" id="{30BB80CB-CC48-9148-91D2-42719058CC97}"/>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8" name="object 5">
            <a:extLst>
              <a:ext uri="{FF2B5EF4-FFF2-40B4-BE49-F238E27FC236}">
                <a16:creationId xmlns:a16="http://schemas.microsoft.com/office/drawing/2014/main" id="{2050A706-AD81-F341-9D59-F6498E92C4F6}"/>
              </a:ext>
            </a:extLst>
          </p:cNvPr>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9" name="object 6">
            <a:extLst>
              <a:ext uri="{FF2B5EF4-FFF2-40B4-BE49-F238E27FC236}">
                <a16:creationId xmlns:a16="http://schemas.microsoft.com/office/drawing/2014/main" id="{A257F8E2-74DC-1D4F-95D0-42456082E02E}"/>
              </a:ext>
            </a:extLst>
          </p:cNvPr>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10" name="object 7">
            <a:extLst>
              <a:ext uri="{FF2B5EF4-FFF2-40B4-BE49-F238E27FC236}">
                <a16:creationId xmlns:a16="http://schemas.microsoft.com/office/drawing/2014/main" id="{2AE13C53-DBC3-9645-A1F6-70C79B2F9D91}"/>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1" name="object 8">
            <a:extLst>
              <a:ext uri="{FF2B5EF4-FFF2-40B4-BE49-F238E27FC236}">
                <a16:creationId xmlns:a16="http://schemas.microsoft.com/office/drawing/2014/main" id="{1534F659-ED6F-5540-B59F-7C923A10438D}"/>
              </a:ext>
            </a:extLst>
          </p:cNvPr>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OGC. </a:t>
            </a:r>
            <a:r>
              <a:rPr lang="en-US" dirty="0" err="1"/>
              <a:t>PolyhedralSurface</a:t>
            </a:r>
            <a:endParaRPr dirty="0"/>
          </a:p>
        </p:txBody>
      </p:sp>
      <p:pic>
        <p:nvPicPr>
          <p:cNvPr id="12" name="Picture 11">
            <a:extLst>
              <a:ext uri="{FF2B5EF4-FFF2-40B4-BE49-F238E27FC236}">
                <a16:creationId xmlns:a16="http://schemas.microsoft.com/office/drawing/2014/main" id="{F46CB676-4C01-3143-B6A1-AA4BDBECA493}"/>
              </a:ext>
            </a:extLst>
          </p:cNvPr>
          <p:cNvPicPr>
            <a:picLocks noChangeAspect="1"/>
          </p:cNvPicPr>
          <p:nvPr/>
        </p:nvPicPr>
        <p:blipFill rotWithShape="1">
          <a:blip r:embed="rId2"/>
          <a:srcRect r="6306"/>
          <a:stretch/>
        </p:blipFill>
        <p:spPr>
          <a:xfrm>
            <a:off x="2895600" y="2294085"/>
            <a:ext cx="5943600" cy="3306564"/>
          </a:xfrm>
          <a:prstGeom prst="rect">
            <a:avLst/>
          </a:prstGeom>
          <a:ln w="76200">
            <a:solidFill>
              <a:schemeClr val="tx1"/>
            </a:solidFill>
          </a:ln>
        </p:spPr>
      </p:pic>
    </p:spTree>
    <p:extLst>
      <p:ext uri="{BB962C8B-B14F-4D97-AF65-F5344CB8AC3E}">
        <p14:creationId xmlns:p14="http://schemas.microsoft.com/office/powerpoint/2010/main" val="3661345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62A663C-6F50-274B-AFD3-FF883A5B85D7}"/>
              </a:ext>
            </a:extLst>
          </p:cNvPr>
          <p:cNvSpPr/>
          <p:nvPr/>
        </p:nvSpPr>
        <p:spPr>
          <a:xfrm>
            <a:off x="0" y="2244506"/>
            <a:ext cx="3886200" cy="487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0E60BEC-09A0-AF4B-9799-E93A234BDBB8}"/>
              </a:ext>
            </a:extLst>
          </p:cNvPr>
          <p:cNvSpPr>
            <a:spLocks noGrp="1"/>
          </p:cNvSpPr>
          <p:nvPr>
            <p:ph type="title"/>
          </p:nvPr>
        </p:nvSpPr>
        <p:spPr>
          <a:xfrm>
            <a:off x="228600" y="894676"/>
            <a:ext cx="7886700" cy="430887"/>
          </a:xfrm>
        </p:spPr>
        <p:txBody>
          <a:bodyPr/>
          <a:lstStyle/>
          <a:p>
            <a:r>
              <a:rPr lang="en-US" dirty="0">
                <a:latin typeface="Arial Rounded MT Bold" panose="020F0704030504030204" pitchFamily="34" charset="77"/>
              </a:rPr>
              <a:t>The `Big 7` Geometries</a:t>
            </a:r>
          </a:p>
        </p:txBody>
      </p:sp>
      <p:sp>
        <p:nvSpPr>
          <p:cNvPr id="8" name="object 2">
            <a:extLst>
              <a:ext uri="{FF2B5EF4-FFF2-40B4-BE49-F238E27FC236}">
                <a16:creationId xmlns:a16="http://schemas.microsoft.com/office/drawing/2014/main" id="{AD6E3900-F36C-744D-A36C-3503C26EF61E}"/>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9" name="object 3">
            <a:extLst>
              <a:ext uri="{FF2B5EF4-FFF2-40B4-BE49-F238E27FC236}">
                <a16:creationId xmlns:a16="http://schemas.microsoft.com/office/drawing/2014/main" id="{5517AB9C-2361-A945-A54E-5F042CF98B7E}"/>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10" name="object 4">
            <a:extLst>
              <a:ext uri="{FF2B5EF4-FFF2-40B4-BE49-F238E27FC236}">
                <a16:creationId xmlns:a16="http://schemas.microsoft.com/office/drawing/2014/main" id="{D03DC9DA-AFF0-1645-AD03-59B1FCC7351E}"/>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11" name="object 5">
            <a:extLst>
              <a:ext uri="{FF2B5EF4-FFF2-40B4-BE49-F238E27FC236}">
                <a16:creationId xmlns:a16="http://schemas.microsoft.com/office/drawing/2014/main" id="{7C8D6F60-22F1-6447-8AF2-B22137CCC93D}"/>
              </a:ext>
            </a:extLst>
          </p:cNvPr>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12" name="object 6">
            <a:extLst>
              <a:ext uri="{FF2B5EF4-FFF2-40B4-BE49-F238E27FC236}">
                <a16:creationId xmlns:a16="http://schemas.microsoft.com/office/drawing/2014/main" id="{EB704DBE-63C2-E148-8E36-F58EBDF84D7C}"/>
              </a:ext>
            </a:extLst>
          </p:cNvPr>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13" name="object 7">
            <a:extLst>
              <a:ext uri="{FF2B5EF4-FFF2-40B4-BE49-F238E27FC236}">
                <a16:creationId xmlns:a16="http://schemas.microsoft.com/office/drawing/2014/main" id="{9A38D6E6-D073-7343-AC6A-898B40C94EBE}"/>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dirty="0"/>
          </a:p>
        </p:txBody>
      </p:sp>
      <p:sp>
        <p:nvSpPr>
          <p:cNvPr id="14" name="object 8">
            <a:extLst>
              <a:ext uri="{FF2B5EF4-FFF2-40B4-BE49-F238E27FC236}">
                <a16:creationId xmlns:a16="http://schemas.microsoft.com/office/drawing/2014/main" id="{389A22A5-0F69-8045-9B66-64BD6ABE654F}"/>
              </a:ext>
            </a:extLst>
          </p:cNvPr>
          <p:cNvSpPr txBox="1">
            <a:spLocks/>
          </p:cNvSpPr>
          <p:nvPr/>
        </p:nvSpPr>
        <p:spPr>
          <a:xfrm>
            <a:off x="2286000" y="614311"/>
            <a:ext cx="5039106" cy="443711"/>
          </a:xfrm>
          <a:prstGeom prst="rect">
            <a:avLst/>
          </a:prstGeom>
        </p:spPr>
        <p:txBody>
          <a:bodyPr vert="horz" wrap="square" lIns="0" tIns="12700" rIns="0" bIns="0" rtlCol="0">
            <a:spAutoFit/>
          </a:bodyPr>
          <a:lstStyle>
            <a:lvl1pPr>
              <a:defRPr sz="2800" b="1" i="0">
                <a:solidFill>
                  <a:schemeClr val="bg1"/>
                </a:solidFill>
                <a:latin typeface="Arial"/>
                <a:ea typeface="+mj-ea"/>
                <a:cs typeface="Arial"/>
              </a:defRPr>
            </a:lvl1pPr>
          </a:lstStyle>
          <a:p>
            <a:pPr marL="12700">
              <a:spcBef>
                <a:spcPts val="100"/>
              </a:spcBef>
            </a:pPr>
            <a:r>
              <a:rPr lang="en-US" kern="0" dirty="0"/>
              <a:t>OGC Simple Features</a:t>
            </a:r>
          </a:p>
        </p:txBody>
      </p:sp>
      <p:pic>
        <p:nvPicPr>
          <p:cNvPr id="5" name="Picture 4">
            <a:extLst>
              <a:ext uri="{FF2B5EF4-FFF2-40B4-BE49-F238E27FC236}">
                <a16:creationId xmlns:a16="http://schemas.microsoft.com/office/drawing/2014/main" id="{997675C1-E002-4143-9BB0-D4B9CD43E192}"/>
              </a:ext>
            </a:extLst>
          </p:cNvPr>
          <p:cNvPicPr>
            <a:picLocks noChangeAspect="1"/>
          </p:cNvPicPr>
          <p:nvPr/>
        </p:nvPicPr>
        <p:blipFill>
          <a:blip r:embed="rId2"/>
          <a:stretch>
            <a:fillRect/>
          </a:stretch>
        </p:blipFill>
        <p:spPr>
          <a:xfrm>
            <a:off x="2002503" y="1893343"/>
            <a:ext cx="7141497" cy="4350346"/>
          </a:xfrm>
          <a:prstGeom prst="rect">
            <a:avLst/>
          </a:prstGeom>
        </p:spPr>
      </p:pic>
    </p:spTree>
    <p:extLst>
      <p:ext uri="{BB962C8B-B14F-4D97-AF65-F5344CB8AC3E}">
        <p14:creationId xmlns:p14="http://schemas.microsoft.com/office/powerpoint/2010/main" val="3338041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0B34-5546-EA4E-BEB4-118106AFB3D6}"/>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879E27C3-97F5-B641-9352-0E4E47AD387E}"/>
              </a:ext>
            </a:extLst>
          </p:cNvPr>
          <p:cNvSpPr>
            <a:spLocks noGrp="1"/>
          </p:cNvSpPr>
          <p:nvPr>
            <p:ph type="body" idx="1"/>
          </p:nvPr>
        </p:nvSpPr>
        <p:spPr>
          <a:xfrm>
            <a:off x="4571999" y="1586687"/>
            <a:ext cx="6520433" cy="615553"/>
          </a:xfrm>
        </p:spPr>
        <p:txBody>
          <a:bodyPr/>
          <a:lstStyle/>
          <a:p>
            <a:r>
              <a:rPr lang="en-US" dirty="0">
                <a:solidFill>
                  <a:srgbClr val="002060"/>
                </a:solidFill>
                <a:hlinkClick r:id="rId2">
                  <a:extLst>
                    <a:ext uri="{A12FA001-AC4F-418D-AE19-62706E023703}">
                      <ahyp:hlinkClr xmlns:ahyp="http://schemas.microsoft.com/office/drawing/2018/hyperlinkcolor" val="tx"/>
                    </a:ext>
                  </a:extLst>
                </a:hlinkClick>
              </a:rPr>
              <a:t>WaterML</a:t>
            </a:r>
            <a:r>
              <a:rPr lang="en-US" dirty="0">
                <a:solidFill>
                  <a:srgbClr val="002060"/>
                </a:solidFill>
              </a:rPr>
              <a:t> </a:t>
            </a:r>
            <a:r>
              <a:rPr lang="en-US" sz="1000" dirty="0">
                <a:solidFill>
                  <a:srgbClr val="002060"/>
                </a:solidFill>
              </a:rPr>
              <a:t>(click me)</a:t>
            </a:r>
            <a:endParaRPr lang="en-US" dirty="0">
              <a:solidFill>
                <a:srgbClr val="002060"/>
              </a:solidFill>
            </a:endParaRPr>
          </a:p>
        </p:txBody>
      </p:sp>
      <p:sp>
        <p:nvSpPr>
          <p:cNvPr id="4" name="object 2">
            <a:extLst>
              <a:ext uri="{FF2B5EF4-FFF2-40B4-BE49-F238E27FC236}">
                <a16:creationId xmlns:a16="http://schemas.microsoft.com/office/drawing/2014/main" id="{E69882FA-8CD3-E941-A631-3EB28DE8C459}"/>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5" name="object 3">
            <a:extLst>
              <a:ext uri="{FF2B5EF4-FFF2-40B4-BE49-F238E27FC236}">
                <a16:creationId xmlns:a16="http://schemas.microsoft.com/office/drawing/2014/main" id="{FD5509DA-B1E8-0C4D-85B7-7B8B50E22E8D}"/>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6" name="object 4">
            <a:extLst>
              <a:ext uri="{FF2B5EF4-FFF2-40B4-BE49-F238E27FC236}">
                <a16:creationId xmlns:a16="http://schemas.microsoft.com/office/drawing/2014/main" id="{F111DEF6-F04E-9D4D-8842-AF91582DDAE9}"/>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7" name="object 5">
            <a:extLst>
              <a:ext uri="{FF2B5EF4-FFF2-40B4-BE49-F238E27FC236}">
                <a16:creationId xmlns:a16="http://schemas.microsoft.com/office/drawing/2014/main" id="{73FD2E8E-022F-734C-B953-43C5C59C21D8}"/>
              </a:ext>
            </a:extLst>
          </p:cNvPr>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8" name="object 6">
            <a:extLst>
              <a:ext uri="{FF2B5EF4-FFF2-40B4-BE49-F238E27FC236}">
                <a16:creationId xmlns:a16="http://schemas.microsoft.com/office/drawing/2014/main" id="{4A3EA59F-05AE-854D-A613-B387D627DBE4}"/>
              </a:ext>
            </a:extLst>
          </p:cNvPr>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9" name="object 7">
            <a:extLst>
              <a:ext uri="{FF2B5EF4-FFF2-40B4-BE49-F238E27FC236}">
                <a16:creationId xmlns:a16="http://schemas.microsoft.com/office/drawing/2014/main" id="{ABF9E74F-097A-0045-8633-725C84A346C5}"/>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0" name="object 8">
            <a:extLst>
              <a:ext uri="{FF2B5EF4-FFF2-40B4-BE49-F238E27FC236}">
                <a16:creationId xmlns:a16="http://schemas.microsoft.com/office/drawing/2014/main" id="{139156F8-DC51-3440-ADC5-AEF0B633FABB}"/>
              </a:ext>
            </a:extLst>
          </p:cNvPr>
          <p:cNvSpPr txBox="1">
            <a:spLocks/>
          </p:cNvSpPr>
          <p:nvPr/>
        </p:nvSpPr>
        <p:spPr>
          <a:xfrm>
            <a:off x="2286000" y="568147"/>
            <a:ext cx="6858000" cy="443711"/>
          </a:xfrm>
          <a:prstGeom prst="rect">
            <a:avLst/>
          </a:prstGeom>
        </p:spPr>
        <p:txBody>
          <a:bodyPr vert="horz" wrap="square" lIns="0" tIns="12700" rIns="0" bIns="0" rtlCol="0">
            <a:spAutoFit/>
          </a:bodyPr>
          <a:lstStyle>
            <a:lvl1pPr>
              <a:defRPr sz="2800" b="1" i="0">
                <a:solidFill>
                  <a:schemeClr val="bg1"/>
                </a:solidFill>
                <a:latin typeface="Arial"/>
                <a:ea typeface="+mj-ea"/>
                <a:cs typeface="Arial"/>
              </a:defRPr>
            </a:lvl1pPr>
          </a:lstStyle>
          <a:p>
            <a:pPr marL="12700">
              <a:spcBef>
                <a:spcPts val="100"/>
              </a:spcBef>
            </a:pPr>
            <a:r>
              <a:rPr lang="en-US" kern="0" dirty="0"/>
              <a:t>Real Life UML Data Modeling</a:t>
            </a:r>
          </a:p>
        </p:txBody>
      </p:sp>
      <p:pic>
        <p:nvPicPr>
          <p:cNvPr id="11" name="Picture 10">
            <a:extLst>
              <a:ext uri="{FF2B5EF4-FFF2-40B4-BE49-F238E27FC236}">
                <a16:creationId xmlns:a16="http://schemas.microsoft.com/office/drawing/2014/main" id="{5AD3BC20-4768-BF42-A40D-BE958C5BEA77}"/>
              </a:ext>
            </a:extLst>
          </p:cNvPr>
          <p:cNvPicPr>
            <a:picLocks noChangeAspect="1"/>
          </p:cNvPicPr>
          <p:nvPr/>
        </p:nvPicPr>
        <p:blipFill>
          <a:blip r:embed="rId3"/>
          <a:stretch>
            <a:fillRect/>
          </a:stretch>
        </p:blipFill>
        <p:spPr>
          <a:xfrm>
            <a:off x="4953000" y="2644139"/>
            <a:ext cx="2545402" cy="3948110"/>
          </a:xfrm>
          <a:prstGeom prst="rect">
            <a:avLst/>
          </a:prstGeom>
        </p:spPr>
      </p:pic>
    </p:spTree>
    <p:extLst>
      <p:ext uri="{BB962C8B-B14F-4D97-AF65-F5344CB8AC3E}">
        <p14:creationId xmlns:p14="http://schemas.microsoft.com/office/powerpoint/2010/main" val="4200392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ED7F-B6BB-4F48-893F-39CCE8512C7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8053035-D2E7-6749-9471-194B40026BC6}"/>
              </a:ext>
            </a:extLst>
          </p:cNvPr>
          <p:cNvSpPr>
            <a:spLocks noGrp="1"/>
          </p:cNvSpPr>
          <p:nvPr>
            <p:ph type="body" idx="1"/>
          </p:nvPr>
        </p:nvSpPr>
        <p:spPr>
          <a:xfrm>
            <a:off x="3810000" y="5715000"/>
            <a:ext cx="6520433" cy="369332"/>
          </a:xfrm>
        </p:spPr>
        <p:txBody>
          <a:bodyPr/>
          <a:lstStyle/>
          <a:p>
            <a:r>
              <a:rPr lang="en-US" sz="2400" dirty="0"/>
              <a:t>https://</a:t>
            </a:r>
            <a:r>
              <a:rPr lang="en-US" sz="2400" dirty="0" err="1"/>
              <a:t>www.eclipse.org</a:t>
            </a:r>
            <a:r>
              <a:rPr lang="en-US" sz="2400" dirty="0"/>
              <a:t>/papyrus/</a:t>
            </a:r>
          </a:p>
        </p:txBody>
      </p:sp>
      <p:pic>
        <p:nvPicPr>
          <p:cNvPr id="4" name="Picture 3">
            <a:extLst>
              <a:ext uri="{FF2B5EF4-FFF2-40B4-BE49-F238E27FC236}">
                <a16:creationId xmlns:a16="http://schemas.microsoft.com/office/drawing/2014/main" id="{55D517C1-01AE-844E-B1D6-2B82116B5D90}"/>
              </a:ext>
            </a:extLst>
          </p:cNvPr>
          <p:cNvPicPr>
            <a:picLocks noChangeAspect="1"/>
          </p:cNvPicPr>
          <p:nvPr/>
        </p:nvPicPr>
        <p:blipFill>
          <a:blip r:embed="rId2"/>
          <a:stretch>
            <a:fillRect/>
          </a:stretch>
        </p:blipFill>
        <p:spPr>
          <a:xfrm>
            <a:off x="4114800" y="1752600"/>
            <a:ext cx="4198082" cy="3657600"/>
          </a:xfrm>
          <a:prstGeom prst="rect">
            <a:avLst/>
          </a:prstGeom>
          <a:ln w="76200">
            <a:solidFill>
              <a:schemeClr val="tx1"/>
            </a:solidFill>
          </a:ln>
        </p:spPr>
      </p:pic>
      <p:sp>
        <p:nvSpPr>
          <p:cNvPr id="5" name="object 2">
            <a:extLst>
              <a:ext uri="{FF2B5EF4-FFF2-40B4-BE49-F238E27FC236}">
                <a16:creationId xmlns:a16="http://schemas.microsoft.com/office/drawing/2014/main" id="{67FD2EB3-ACEC-B144-BB3A-D7C5AAC71667}"/>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6" name="object 3">
            <a:extLst>
              <a:ext uri="{FF2B5EF4-FFF2-40B4-BE49-F238E27FC236}">
                <a16:creationId xmlns:a16="http://schemas.microsoft.com/office/drawing/2014/main" id="{379DACD1-EA3B-F643-B12D-F325E85D8673}"/>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7" name="object 4">
            <a:extLst>
              <a:ext uri="{FF2B5EF4-FFF2-40B4-BE49-F238E27FC236}">
                <a16:creationId xmlns:a16="http://schemas.microsoft.com/office/drawing/2014/main" id="{653B6B79-BDD5-724E-AB0B-E560C4DB15AD}"/>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8" name="object 5">
            <a:extLst>
              <a:ext uri="{FF2B5EF4-FFF2-40B4-BE49-F238E27FC236}">
                <a16:creationId xmlns:a16="http://schemas.microsoft.com/office/drawing/2014/main" id="{AE5D7999-BF33-A646-AAB9-CA5D8530CFAB}"/>
              </a:ext>
            </a:extLst>
          </p:cNvPr>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9" name="object 6">
            <a:extLst>
              <a:ext uri="{FF2B5EF4-FFF2-40B4-BE49-F238E27FC236}">
                <a16:creationId xmlns:a16="http://schemas.microsoft.com/office/drawing/2014/main" id="{152D9EB3-F870-EF48-95D0-96757BEE7CE3}"/>
              </a:ext>
            </a:extLst>
          </p:cNvPr>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10" name="object 7">
            <a:extLst>
              <a:ext uri="{FF2B5EF4-FFF2-40B4-BE49-F238E27FC236}">
                <a16:creationId xmlns:a16="http://schemas.microsoft.com/office/drawing/2014/main" id="{966C0E77-D0C8-FD41-9605-9D9640054E68}"/>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dirty="0"/>
          </a:p>
        </p:txBody>
      </p:sp>
      <p:sp>
        <p:nvSpPr>
          <p:cNvPr id="11" name="object 8">
            <a:extLst>
              <a:ext uri="{FF2B5EF4-FFF2-40B4-BE49-F238E27FC236}">
                <a16:creationId xmlns:a16="http://schemas.microsoft.com/office/drawing/2014/main" id="{A644C875-CA7A-764D-B63D-9E6129BB9A83}"/>
              </a:ext>
            </a:extLst>
          </p:cNvPr>
          <p:cNvSpPr txBox="1">
            <a:spLocks/>
          </p:cNvSpPr>
          <p:nvPr/>
        </p:nvSpPr>
        <p:spPr>
          <a:xfrm>
            <a:off x="2286000" y="568147"/>
            <a:ext cx="6858000" cy="443711"/>
          </a:xfrm>
          <a:prstGeom prst="rect">
            <a:avLst/>
          </a:prstGeom>
        </p:spPr>
        <p:txBody>
          <a:bodyPr vert="horz" wrap="square" lIns="0" tIns="12700" rIns="0" bIns="0" rtlCol="0">
            <a:spAutoFit/>
          </a:bodyPr>
          <a:lstStyle>
            <a:lvl1pPr>
              <a:defRPr sz="2800" b="1" i="0">
                <a:solidFill>
                  <a:schemeClr val="bg1"/>
                </a:solidFill>
                <a:latin typeface="Arial"/>
                <a:ea typeface="+mj-ea"/>
                <a:cs typeface="Arial"/>
              </a:defRPr>
            </a:lvl1pPr>
          </a:lstStyle>
          <a:p>
            <a:pPr marL="12700">
              <a:spcBef>
                <a:spcPts val="100"/>
              </a:spcBef>
            </a:pPr>
            <a:r>
              <a:rPr lang="en-US" kern="0" dirty="0"/>
              <a:t>UML in Eclipse</a:t>
            </a:r>
          </a:p>
        </p:txBody>
      </p:sp>
    </p:spTree>
    <p:extLst>
      <p:ext uri="{BB962C8B-B14F-4D97-AF65-F5344CB8AC3E}">
        <p14:creationId xmlns:p14="http://schemas.microsoft.com/office/powerpoint/2010/main" val="2787344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8DA9E7-E38C-4143-B3AA-874EC7D0C4DA}"/>
              </a:ext>
            </a:extLst>
          </p:cNvPr>
          <p:cNvSpPr>
            <a:spLocks noGrp="1"/>
          </p:cNvSpPr>
          <p:nvPr>
            <p:ph type="body" idx="1"/>
          </p:nvPr>
        </p:nvSpPr>
        <p:spPr>
          <a:xfrm>
            <a:off x="381000" y="2438400"/>
            <a:ext cx="8305800" cy="1231106"/>
          </a:xfrm>
        </p:spPr>
        <p:txBody>
          <a:bodyPr/>
          <a:lstStyle/>
          <a:p>
            <a:r>
              <a:rPr lang="en-US" dirty="0"/>
              <a:t>PART 2: Poisson Distributions </a:t>
            </a:r>
          </a:p>
        </p:txBody>
      </p:sp>
    </p:spTree>
    <p:extLst>
      <p:ext uri="{BB962C8B-B14F-4D97-AF65-F5344CB8AC3E}">
        <p14:creationId xmlns:p14="http://schemas.microsoft.com/office/powerpoint/2010/main" val="1711699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3" name="object 3"/>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4" name="object 4"/>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5" name="object 5"/>
          <p:cNvSpPr txBox="1"/>
          <p:nvPr/>
        </p:nvSpPr>
        <p:spPr>
          <a:xfrm>
            <a:off x="1278382" y="2133600"/>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6" name="object 6"/>
          <p:cNvSpPr txBox="1"/>
          <p:nvPr/>
        </p:nvSpPr>
        <p:spPr>
          <a:xfrm>
            <a:off x="209550" y="2910585"/>
            <a:ext cx="1823720"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003399"/>
                </a:solidFill>
                <a:latin typeface="Arial Black"/>
                <a:cs typeface="Arial Black"/>
              </a:rPr>
              <a:t>Poisson</a:t>
            </a:r>
            <a:endParaRPr sz="2400" dirty="0">
              <a:latin typeface="Arial Black"/>
              <a:cs typeface="Arial Black"/>
            </a:endParaRPr>
          </a:p>
        </p:txBody>
      </p:sp>
      <p:sp>
        <p:nvSpPr>
          <p:cNvPr id="7" name="object 7"/>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8" name="object 8"/>
          <p:cNvSpPr txBox="1">
            <a:spLocks noGrp="1"/>
          </p:cNvSpPr>
          <p:nvPr>
            <p:ph type="title"/>
          </p:nvPr>
        </p:nvSpPr>
        <p:spPr>
          <a:xfrm>
            <a:off x="2286000" y="614311"/>
            <a:ext cx="4353306" cy="443711"/>
          </a:xfrm>
          <a:prstGeom prst="rect">
            <a:avLst/>
          </a:prstGeom>
        </p:spPr>
        <p:txBody>
          <a:bodyPr vert="horz" wrap="square" lIns="0" tIns="12700" rIns="0" bIns="0" rtlCol="0">
            <a:spAutoFit/>
          </a:bodyPr>
          <a:lstStyle/>
          <a:p>
            <a:pPr marL="12700">
              <a:lnSpc>
                <a:spcPct val="100000"/>
              </a:lnSpc>
              <a:spcBef>
                <a:spcPts val="100"/>
              </a:spcBef>
            </a:pPr>
            <a:r>
              <a:rPr lang="en-US" dirty="0"/>
              <a:t>Poisson Distribution</a:t>
            </a:r>
            <a:endParaRPr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434E341E-FC75-A14B-8603-E9E64602A0B6}"/>
                  </a:ext>
                </a:extLst>
              </p:cNvPr>
              <p:cNvSpPr txBox="1"/>
              <p:nvPr/>
            </p:nvSpPr>
            <p:spPr>
              <a:xfrm>
                <a:off x="4572000" y="3962400"/>
                <a:ext cx="3608488" cy="1092479"/>
              </a:xfrm>
              <a:prstGeom prst="rect">
                <a:avLst/>
              </a:prstGeom>
              <a:noFill/>
            </p:spPr>
            <p:txBody>
              <a:bodyPr wrap="none" lIns="0" tIns="0" rIns="0" bIns="0" rtlCol="0">
                <a:spAutoFit/>
              </a:bodyPr>
              <a:lstStyle/>
              <a:p>
                <a:r>
                  <a:rPr lang="en-US" sz="4400" dirty="0"/>
                  <a:t>P </a:t>
                </a:r>
                <a14:m>
                  <m:oMath xmlns:m="http://schemas.openxmlformats.org/officeDocument/2006/math">
                    <m:r>
                      <a:rPr lang="en-US" sz="4400" i="1" smtClean="0">
                        <a:latin typeface="Cambria Math" panose="02040503050406030204" pitchFamily="18" charset="0"/>
                      </a:rPr>
                      <m:t>=</m:t>
                    </m:r>
                    <m:r>
                      <a:rPr lang="en-US" sz="4400" b="0" i="1" smtClean="0">
                        <a:latin typeface="Cambria Math" panose="02040503050406030204" pitchFamily="18" charset="0"/>
                      </a:rPr>
                      <m:t> </m:t>
                    </m:r>
                    <m:f>
                      <m:fPr>
                        <m:ctrlPr>
                          <a:rPr lang="en-US" sz="4400" b="0" i="1" smtClean="0">
                            <a:latin typeface="Cambria Math" panose="02040503050406030204" pitchFamily="18" charset="0"/>
                          </a:rPr>
                        </m:ctrlPr>
                      </m:fPr>
                      <m:num>
                        <m:sSup>
                          <m:sSupPr>
                            <m:ctrlPr>
                              <a:rPr lang="en-US" sz="4400" b="0" i="1" smtClean="0">
                                <a:latin typeface="Cambria Math" panose="02040503050406030204" pitchFamily="18" charset="0"/>
                              </a:rPr>
                            </m:ctrlPr>
                          </m:sSupPr>
                          <m:e>
                            <m:r>
                              <a:rPr lang="en-US" sz="4400" b="0" i="1" smtClean="0">
                                <a:latin typeface="Cambria Math" panose="02040503050406030204" pitchFamily="18" charset="0"/>
                              </a:rPr>
                              <m:t>𝑎𝑣𝑒𝑟𝑎𝑔𝑒</m:t>
                            </m:r>
                          </m:e>
                          <m:sup>
                            <m:r>
                              <a:rPr lang="en-US" sz="4400" b="0" i="1" smtClean="0">
                                <a:latin typeface="Cambria Math" panose="02040503050406030204" pitchFamily="18" charset="0"/>
                              </a:rPr>
                              <m:t>𝑖</m:t>
                            </m:r>
                          </m:sup>
                        </m:sSup>
                      </m:num>
                      <m:den>
                        <m:r>
                          <a:rPr lang="en-US" sz="4400" b="0" i="1" smtClean="0">
                            <a:latin typeface="Cambria Math" panose="02040503050406030204" pitchFamily="18" charset="0"/>
                          </a:rPr>
                          <m:t>𝑖</m:t>
                        </m:r>
                        <m:r>
                          <a:rPr lang="en-US" sz="4400" b="0" i="1" smtClean="0">
                            <a:latin typeface="Cambria Math" panose="02040503050406030204" pitchFamily="18" charset="0"/>
                          </a:rPr>
                          <m:t>! × </m:t>
                        </m:r>
                        <m:sSup>
                          <m:sSupPr>
                            <m:ctrlPr>
                              <a:rPr lang="en-US" sz="4400" b="0" i="1" smtClean="0">
                                <a:latin typeface="Cambria Math" panose="02040503050406030204" pitchFamily="18" charset="0"/>
                                <a:ea typeface="Cambria Math" panose="02040503050406030204" pitchFamily="18" charset="0"/>
                              </a:rPr>
                            </m:ctrlPr>
                          </m:sSupPr>
                          <m:e>
                            <m:r>
                              <a:rPr lang="en-US" sz="4400" b="0" i="1" smtClean="0">
                                <a:latin typeface="Cambria Math" panose="02040503050406030204" pitchFamily="18" charset="0"/>
                                <a:ea typeface="Cambria Math" panose="02040503050406030204" pitchFamily="18" charset="0"/>
                              </a:rPr>
                              <m:t>𝑒</m:t>
                            </m:r>
                          </m:e>
                          <m:sup>
                            <m:r>
                              <a:rPr lang="en-US" sz="4400" b="0" i="1" smtClean="0">
                                <a:latin typeface="Cambria Math" panose="02040503050406030204" pitchFamily="18" charset="0"/>
                                <a:ea typeface="Cambria Math" panose="02040503050406030204" pitchFamily="18" charset="0"/>
                              </a:rPr>
                              <m:t>𝑎𝑣𝑒𝑟𝑎𝑔𝑒</m:t>
                            </m:r>
                          </m:sup>
                        </m:sSup>
                      </m:den>
                    </m:f>
                  </m:oMath>
                </a14:m>
                <a:endParaRPr lang="en-US" sz="4400" dirty="0"/>
              </a:p>
            </p:txBody>
          </p:sp>
        </mc:Choice>
        <mc:Fallback>
          <p:sp>
            <p:nvSpPr>
              <p:cNvPr id="13" name="TextBox 12">
                <a:extLst>
                  <a:ext uri="{FF2B5EF4-FFF2-40B4-BE49-F238E27FC236}">
                    <a16:creationId xmlns:a16="http://schemas.microsoft.com/office/drawing/2014/main" id="{434E341E-FC75-A14B-8603-E9E64602A0B6}"/>
                  </a:ext>
                </a:extLst>
              </p:cNvPr>
              <p:cNvSpPr txBox="1">
                <a:spLocks noRot="1" noChangeAspect="1" noMove="1" noResize="1" noEditPoints="1" noAdjustHandles="1" noChangeArrowheads="1" noChangeShapeType="1" noTextEdit="1"/>
              </p:cNvSpPr>
              <p:nvPr/>
            </p:nvSpPr>
            <p:spPr>
              <a:xfrm>
                <a:off x="4572000" y="3962400"/>
                <a:ext cx="3608488" cy="1092479"/>
              </a:xfrm>
              <a:prstGeom prst="rect">
                <a:avLst/>
              </a:prstGeom>
              <a:blipFill>
                <a:blip r:embed="rId2"/>
                <a:stretch>
                  <a:fillRect l="-9507" r="-1761" b="-2558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8C9F47D-B407-5843-B12E-34168602BCFB}"/>
              </a:ext>
            </a:extLst>
          </p:cNvPr>
          <p:cNvSpPr txBox="1"/>
          <p:nvPr/>
        </p:nvSpPr>
        <p:spPr>
          <a:xfrm>
            <a:off x="3505200" y="1594389"/>
            <a:ext cx="5181669" cy="2031325"/>
          </a:xfrm>
          <a:prstGeom prst="rect">
            <a:avLst/>
          </a:prstGeom>
          <a:noFill/>
        </p:spPr>
        <p:txBody>
          <a:bodyPr wrap="square" rtlCol="0">
            <a:spAutoFit/>
          </a:bodyPr>
          <a:lstStyle/>
          <a:p>
            <a:r>
              <a:rPr lang="en-US" dirty="0"/>
              <a:t>The Poisson Distribution is a </a:t>
            </a:r>
            <a:r>
              <a:rPr lang="en-US" b="1" dirty="0"/>
              <a:t>discrete</a:t>
            </a:r>
            <a:r>
              <a:rPr lang="en-US" dirty="0"/>
              <a:t> probability distribution that expresses the </a:t>
            </a:r>
            <a:r>
              <a:rPr lang="en-US" b="1" dirty="0"/>
              <a:t>probability</a:t>
            </a:r>
            <a:r>
              <a:rPr lang="en-US" dirty="0"/>
              <a:t> that a given number of events, occurring in a </a:t>
            </a:r>
            <a:r>
              <a:rPr lang="en-US" b="1" dirty="0"/>
              <a:t>fixed interval </a:t>
            </a:r>
            <a:r>
              <a:rPr lang="en-US" dirty="0"/>
              <a:t>of time or space with a </a:t>
            </a:r>
            <a:r>
              <a:rPr lang="en-US" b="1" dirty="0"/>
              <a:t>known constant rate </a:t>
            </a:r>
            <a:r>
              <a:rPr lang="en-US" dirty="0"/>
              <a:t>and </a:t>
            </a:r>
            <a:r>
              <a:rPr lang="en-US" b="1" dirty="0"/>
              <a:t>independently of the time since the last event.</a:t>
            </a:r>
          </a:p>
          <a:p>
            <a:endParaRPr lang="en-US" b="1" dirty="0"/>
          </a:p>
          <a:p>
            <a:endParaRPr lang="en-US"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8DA9E7-E38C-4143-B3AA-874EC7D0C4DA}"/>
              </a:ext>
            </a:extLst>
          </p:cNvPr>
          <p:cNvSpPr>
            <a:spLocks noGrp="1"/>
          </p:cNvSpPr>
          <p:nvPr>
            <p:ph type="body" idx="1"/>
          </p:nvPr>
        </p:nvSpPr>
        <p:spPr>
          <a:xfrm>
            <a:off x="381000" y="2438400"/>
            <a:ext cx="6520433" cy="615553"/>
          </a:xfrm>
        </p:spPr>
        <p:txBody>
          <a:bodyPr/>
          <a:lstStyle/>
          <a:p>
            <a:r>
              <a:rPr lang="en-US" dirty="0"/>
              <a:t>PART 1: UML </a:t>
            </a:r>
          </a:p>
        </p:txBody>
      </p:sp>
    </p:spTree>
    <p:extLst>
      <p:ext uri="{BB962C8B-B14F-4D97-AF65-F5344CB8AC3E}">
        <p14:creationId xmlns:p14="http://schemas.microsoft.com/office/powerpoint/2010/main" val="3270632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3" name="object 3"/>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4" name="object 4"/>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5" name="object 5"/>
          <p:cNvSpPr txBox="1"/>
          <p:nvPr/>
        </p:nvSpPr>
        <p:spPr>
          <a:xfrm>
            <a:off x="1278382" y="2122678"/>
            <a:ext cx="22923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E6DC7"/>
                </a:solidFill>
                <a:latin typeface="Arial Black"/>
                <a:cs typeface="Arial Black"/>
              </a:rPr>
              <a:t>5</a:t>
            </a:r>
            <a:endParaRPr sz="2400">
              <a:latin typeface="Arial Black"/>
              <a:cs typeface="Arial Black"/>
            </a:endParaRPr>
          </a:p>
        </p:txBody>
      </p:sp>
      <p:sp>
        <p:nvSpPr>
          <p:cNvPr id="7" name="object 7"/>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4" name="Title 13">
            <a:extLst>
              <a:ext uri="{FF2B5EF4-FFF2-40B4-BE49-F238E27FC236}">
                <a16:creationId xmlns:a16="http://schemas.microsoft.com/office/drawing/2014/main" id="{420F8388-FFF0-EC4A-A230-719FCF994C04}"/>
              </a:ext>
            </a:extLst>
          </p:cNvPr>
          <p:cNvSpPr>
            <a:spLocks noGrp="1"/>
          </p:cNvSpPr>
          <p:nvPr>
            <p:ph type="title"/>
          </p:nvPr>
        </p:nvSpPr>
        <p:spPr>
          <a:xfrm>
            <a:off x="2286000" y="549167"/>
            <a:ext cx="5113528" cy="430887"/>
          </a:xfrm>
        </p:spPr>
        <p:txBody>
          <a:bodyPr/>
          <a:lstStyle/>
          <a:p>
            <a:r>
              <a:rPr lang="en-US" dirty="0"/>
              <a:t>Story</a:t>
            </a:r>
          </a:p>
        </p:txBody>
      </p:sp>
      <p:graphicFrame>
        <p:nvGraphicFramePr>
          <p:cNvPr id="15" name="Table 14">
            <a:extLst>
              <a:ext uri="{FF2B5EF4-FFF2-40B4-BE49-F238E27FC236}">
                <a16:creationId xmlns:a16="http://schemas.microsoft.com/office/drawing/2014/main" id="{E696FBB5-B0D4-7A40-89B3-7EBEC51046A2}"/>
              </a:ext>
            </a:extLst>
          </p:cNvPr>
          <p:cNvGraphicFramePr>
            <a:graphicFrameLocks noGrp="1"/>
          </p:cNvGraphicFramePr>
          <p:nvPr>
            <p:extLst>
              <p:ext uri="{D42A27DB-BD31-4B8C-83A1-F6EECF244321}">
                <p14:modId xmlns:p14="http://schemas.microsoft.com/office/powerpoint/2010/main" val="181932362"/>
              </p:ext>
            </p:extLst>
          </p:nvPr>
        </p:nvGraphicFramePr>
        <p:xfrm>
          <a:off x="6419850" y="1478156"/>
          <a:ext cx="2514600" cy="3200400"/>
        </p:xfrm>
        <a:graphic>
          <a:graphicData uri="http://schemas.openxmlformats.org/drawingml/2006/table">
            <a:tbl>
              <a:tblPr firstRow="1" bandRow="1">
                <a:tableStyleId>{5C22544A-7EE6-4342-B048-85BDC9FD1C3A}</a:tableStyleId>
              </a:tblPr>
              <a:tblGrid>
                <a:gridCol w="1378194">
                  <a:extLst>
                    <a:ext uri="{9D8B030D-6E8A-4147-A177-3AD203B41FA5}">
                      <a16:colId xmlns:a16="http://schemas.microsoft.com/office/drawing/2014/main" val="369438070"/>
                    </a:ext>
                  </a:extLst>
                </a:gridCol>
                <a:gridCol w="1136406">
                  <a:extLst>
                    <a:ext uri="{9D8B030D-6E8A-4147-A177-3AD203B41FA5}">
                      <a16:colId xmlns:a16="http://schemas.microsoft.com/office/drawing/2014/main" val="3514329736"/>
                    </a:ext>
                  </a:extLst>
                </a:gridCol>
              </a:tblGrid>
              <a:tr h="226727">
                <a:tc>
                  <a:txBody>
                    <a:bodyPr/>
                    <a:lstStyle/>
                    <a:p>
                      <a:r>
                        <a:rPr lang="en-US" dirty="0"/>
                        <a:t>Number of Campers</a:t>
                      </a:r>
                    </a:p>
                  </a:txBody>
                  <a:tcPr/>
                </a:tc>
                <a:tc>
                  <a:txBody>
                    <a:bodyPr/>
                    <a:lstStyle/>
                    <a:p>
                      <a:r>
                        <a:rPr lang="en-US" dirty="0"/>
                        <a:t>Number of Plots</a:t>
                      </a:r>
                    </a:p>
                  </a:txBody>
                  <a:tcPr/>
                </a:tc>
                <a:extLst>
                  <a:ext uri="{0D108BD9-81ED-4DB2-BD59-A6C34878D82A}">
                    <a16:rowId xmlns:a16="http://schemas.microsoft.com/office/drawing/2014/main" val="1443741426"/>
                  </a:ext>
                </a:extLst>
              </a:tr>
              <a:tr h="226727">
                <a:tc>
                  <a:txBody>
                    <a:bodyPr/>
                    <a:lstStyle/>
                    <a:p>
                      <a:pPr algn="ctr"/>
                      <a:r>
                        <a:rPr lang="en-US" dirty="0"/>
                        <a:t>1</a:t>
                      </a:r>
                    </a:p>
                  </a:txBody>
                  <a:tcPr/>
                </a:tc>
                <a:tc>
                  <a:txBody>
                    <a:bodyPr/>
                    <a:lstStyle/>
                    <a:p>
                      <a:pPr algn="ctr"/>
                      <a:r>
                        <a:rPr lang="en-US" dirty="0"/>
                        <a:t>278</a:t>
                      </a:r>
                    </a:p>
                  </a:txBody>
                  <a:tcPr/>
                </a:tc>
                <a:extLst>
                  <a:ext uri="{0D108BD9-81ED-4DB2-BD59-A6C34878D82A}">
                    <a16:rowId xmlns:a16="http://schemas.microsoft.com/office/drawing/2014/main" val="752616945"/>
                  </a:ext>
                </a:extLst>
              </a:tr>
              <a:tr h="226727">
                <a:tc>
                  <a:txBody>
                    <a:bodyPr/>
                    <a:lstStyle/>
                    <a:p>
                      <a:pPr algn="ctr"/>
                      <a:r>
                        <a:rPr lang="en-US" dirty="0"/>
                        <a:t>2</a:t>
                      </a:r>
                    </a:p>
                  </a:txBody>
                  <a:tcPr/>
                </a:tc>
                <a:tc>
                  <a:txBody>
                    <a:bodyPr/>
                    <a:lstStyle/>
                    <a:p>
                      <a:pPr algn="ctr"/>
                      <a:r>
                        <a:rPr lang="en-US" dirty="0"/>
                        <a:t>92</a:t>
                      </a:r>
                    </a:p>
                  </a:txBody>
                  <a:tcPr/>
                </a:tc>
                <a:extLst>
                  <a:ext uri="{0D108BD9-81ED-4DB2-BD59-A6C34878D82A}">
                    <a16:rowId xmlns:a16="http://schemas.microsoft.com/office/drawing/2014/main" val="2826765238"/>
                  </a:ext>
                </a:extLst>
              </a:tr>
              <a:tr h="226727">
                <a:tc>
                  <a:txBody>
                    <a:bodyPr/>
                    <a:lstStyle/>
                    <a:p>
                      <a:pPr algn="ctr"/>
                      <a:r>
                        <a:rPr lang="en-US" dirty="0"/>
                        <a:t>3</a:t>
                      </a:r>
                    </a:p>
                  </a:txBody>
                  <a:tcPr/>
                </a:tc>
                <a:tc>
                  <a:txBody>
                    <a:bodyPr/>
                    <a:lstStyle/>
                    <a:p>
                      <a:pPr algn="ctr"/>
                      <a:r>
                        <a:rPr lang="en-US" dirty="0"/>
                        <a:t>25</a:t>
                      </a:r>
                    </a:p>
                  </a:txBody>
                  <a:tcPr/>
                </a:tc>
                <a:extLst>
                  <a:ext uri="{0D108BD9-81ED-4DB2-BD59-A6C34878D82A}">
                    <a16:rowId xmlns:a16="http://schemas.microsoft.com/office/drawing/2014/main" val="3855280450"/>
                  </a:ext>
                </a:extLst>
              </a:tr>
              <a:tr h="226727">
                <a:tc>
                  <a:txBody>
                    <a:bodyPr/>
                    <a:lstStyle/>
                    <a:p>
                      <a:pPr algn="ctr"/>
                      <a:r>
                        <a:rPr lang="en-US" dirty="0"/>
                        <a:t>4</a:t>
                      </a:r>
                    </a:p>
                  </a:txBody>
                  <a:tcPr/>
                </a:tc>
                <a:tc>
                  <a:txBody>
                    <a:bodyPr/>
                    <a:lstStyle/>
                    <a:p>
                      <a:pPr algn="ctr"/>
                      <a:r>
                        <a:rPr lang="en-US" dirty="0"/>
                        <a:t>4</a:t>
                      </a:r>
                    </a:p>
                  </a:txBody>
                  <a:tcPr/>
                </a:tc>
                <a:extLst>
                  <a:ext uri="{0D108BD9-81ED-4DB2-BD59-A6C34878D82A}">
                    <a16:rowId xmlns:a16="http://schemas.microsoft.com/office/drawing/2014/main" val="1403227074"/>
                  </a:ext>
                </a:extLst>
              </a:tr>
              <a:tr h="226727">
                <a:tc>
                  <a:txBody>
                    <a:bodyPr/>
                    <a:lstStyle/>
                    <a:p>
                      <a:pPr algn="ctr"/>
                      <a:r>
                        <a:rPr lang="en-US" dirty="0"/>
                        <a:t>5</a:t>
                      </a:r>
                    </a:p>
                  </a:txBody>
                  <a:tcPr/>
                </a:tc>
                <a:tc>
                  <a:txBody>
                    <a:bodyPr/>
                    <a:lstStyle/>
                    <a:p>
                      <a:pPr algn="ctr"/>
                      <a:r>
                        <a:rPr lang="en-US" dirty="0"/>
                        <a:t>0</a:t>
                      </a:r>
                    </a:p>
                  </a:txBody>
                  <a:tcPr/>
                </a:tc>
                <a:extLst>
                  <a:ext uri="{0D108BD9-81ED-4DB2-BD59-A6C34878D82A}">
                    <a16:rowId xmlns:a16="http://schemas.microsoft.com/office/drawing/2014/main" val="2087424680"/>
                  </a:ext>
                </a:extLst>
              </a:tr>
              <a:tr h="226727">
                <a:tc>
                  <a:txBody>
                    <a:bodyPr/>
                    <a:lstStyle/>
                    <a:p>
                      <a:pPr algn="ctr"/>
                      <a:r>
                        <a:rPr lang="en-US" dirty="0"/>
                        <a:t>6</a:t>
                      </a:r>
                    </a:p>
                  </a:txBody>
                  <a:tcPr/>
                </a:tc>
                <a:tc>
                  <a:txBody>
                    <a:bodyPr/>
                    <a:lstStyle/>
                    <a:p>
                      <a:pPr algn="ctr"/>
                      <a:r>
                        <a:rPr lang="en-US" dirty="0"/>
                        <a:t>0</a:t>
                      </a:r>
                    </a:p>
                  </a:txBody>
                  <a:tcPr/>
                </a:tc>
                <a:extLst>
                  <a:ext uri="{0D108BD9-81ED-4DB2-BD59-A6C34878D82A}">
                    <a16:rowId xmlns:a16="http://schemas.microsoft.com/office/drawing/2014/main" val="1215789247"/>
                  </a:ext>
                </a:extLst>
              </a:tr>
              <a:tr h="226727">
                <a:tc>
                  <a:txBody>
                    <a:bodyPr/>
                    <a:lstStyle/>
                    <a:p>
                      <a:pPr algn="ctr"/>
                      <a:r>
                        <a:rPr lang="en-US" dirty="0"/>
                        <a:t>7</a:t>
                      </a:r>
                    </a:p>
                  </a:txBody>
                  <a:tcPr/>
                </a:tc>
                <a:tc>
                  <a:txBody>
                    <a:bodyPr/>
                    <a:lstStyle/>
                    <a:p>
                      <a:pPr algn="ctr"/>
                      <a:r>
                        <a:rPr lang="en-US" dirty="0"/>
                        <a:t>1</a:t>
                      </a:r>
                    </a:p>
                  </a:txBody>
                  <a:tcPr/>
                </a:tc>
                <a:extLst>
                  <a:ext uri="{0D108BD9-81ED-4DB2-BD59-A6C34878D82A}">
                    <a16:rowId xmlns:a16="http://schemas.microsoft.com/office/drawing/2014/main" val="3369752618"/>
                  </a:ext>
                </a:extLst>
              </a:tr>
            </a:tbl>
          </a:graphicData>
        </a:graphic>
      </p:graphicFrame>
      <p:sp>
        <p:nvSpPr>
          <p:cNvPr id="16" name="TextBox 15">
            <a:extLst>
              <a:ext uri="{FF2B5EF4-FFF2-40B4-BE49-F238E27FC236}">
                <a16:creationId xmlns:a16="http://schemas.microsoft.com/office/drawing/2014/main" id="{77084788-D4D6-D447-A73A-2CF15281CCBF}"/>
              </a:ext>
            </a:extLst>
          </p:cNvPr>
          <p:cNvSpPr txBox="1"/>
          <p:nvPr/>
        </p:nvSpPr>
        <p:spPr>
          <a:xfrm>
            <a:off x="3657600" y="5053775"/>
            <a:ext cx="4495800" cy="1477328"/>
          </a:xfrm>
          <a:prstGeom prst="rect">
            <a:avLst/>
          </a:prstGeom>
          <a:noFill/>
        </p:spPr>
        <p:txBody>
          <a:bodyPr wrap="square" rtlCol="0">
            <a:spAutoFit/>
          </a:bodyPr>
          <a:lstStyle/>
          <a:p>
            <a:r>
              <a:rPr lang="en-US" b="1" u="sng" dirty="0"/>
              <a:t>Our goal:</a:t>
            </a:r>
          </a:p>
          <a:p>
            <a:pPr marL="342900" indent="-342900">
              <a:buAutoNum type="arabicPeriod"/>
            </a:pPr>
            <a:r>
              <a:rPr lang="en-US" dirty="0"/>
              <a:t>What is the Poisson Distribution of these campers ?</a:t>
            </a:r>
          </a:p>
          <a:p>
            <a:pPr marL="342900" indent="-342900">
              <a:buAutoNum type="arabicPeriod"/>
            </a:pPr>
            <a:r>
              <a:rPr lang="en-US" dirty="0"/>
              <a:t>Can campers/plots able to be described by such a discrete distribution?  </a:t>
            </a:r>
          </a:p>
        </p:txBody>
      </p:sp>
      <p:pic>
        <p:nvPicPr>
          <p:cNvPr id="18" name="Picture 17">
            <a:extLst>
              <a:ext uri="{FF2B5EF4-FFF2-40B4-BE49-F238E27FC236}">
                <a16:creationId xmlns:a16="http://schemas.microsoft.com/office/drawing/2014/main" id="{1A9B2221-B8F7-5947-8148-617C1023C0A5}"/>
              </a:ext>
            </a:extLst>
          </p:cNvPr>
          <p:cNvPicPr>
            <a:picLocks noChangeAspect="1"/>
          </p:cNvPicPr>
          <p:nvPr/>
        </p:nvPicPr>
        <p:blipFill>
          <a:blip r:embed="rId2"/>
          <a:stretch>
            <a:fillRect/>
          </a:stretch>
        </p:blipFill>
        <p:spPr>
          <a:xfrm>
            <a:off x="3048000" y="1478156"/>
            <a:ext cx="3048000" cy="1828800"/>
          </a:xfrm>
          <a:prstGeom prst="rect">
            <a:avLst/>
          </a:prstGeom>
        </p:spPr>
      </p:pic>
      <p:sp>
        <p:nvSpPr>
          <p:cNvPr id="19" name="object 3">
            <a:extLst>
              <a:ext uri="{FF2B5EF4-FFF2-40B4-BE49-F238E27FC236}">
                <a16:creationId xmlns:a16="http://schemas.microsoft.com/office/drawing/2014/main" id="{C8ABB893-22F9-F94D-A553-4F77F59F44D3}"/>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20" name="object 4">
            <a:extLst>
              <a:ext uri="{FF2B5EF4-FFF2-40B4-BE49-F238E27FC236}">
                <a16:creationId xmlns:a16="http://schemas.microsoft.com/office/drawing/2014/main" id="{11F39ADE-92C6-D34D-AFA7-DE7DB7788091}"/>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21" name="object 5">
            <a:extLst>
              <a:ext uri="{FF2B5EF4-FFF2-40B4-BE49-F238E27FC236}">
                <a16:creationId xmlns:a16="http://schemas.microsoft.com/office/drawing/2014/main" id="{D3A8DA19-93CD-3A43-8AB5-9BC7AFFE1DD7}"/>
              </a:ext>
            </a:extLst>
          </p:cNvPr>
          <p:cNvSpPr txBox="1"/>
          <p:nvPr/>
        </p:nvSpPr>
        <p:spPr>
          <a:xfrm>
            <a:off x="1278382" y="2133600"/>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22" name="object 6">
            <a:extLst>
              <a:ext uri="{FF2B5EF4-FFF2-40B4-BE49-F238E27FC236}">
                <a16:creationId xmlns:a16="http://schemas.microsoft.com/office/drawing/2014/main" id="{955A35AF-21BF-214F-93D0-052F18539F04}"/>
              </a:ext>
            </a:extLst>
          </p:cNvPr>
          <p:cNvSpPr txBox="1"/>
          <p:nvPr/>
        </p:nvSpPr>
        <p:spPr>
          <a:xfrm>
            <a:off x="209550" y="2910585"/>
            <a:ext cx="1823720"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003399"/>
                </a:solidFill>
                <a:latin typeface="Arial Black"/>
                <a:cs typeface="Arial Black"/>
              </a:rPr>
              <a:t>Poisson</a:t>
            </a:r>
            <a:endParaRPr sz="2400" dirty="0">
              <a:latin typeface="Arial Black"/>
              <a:cs typeface="Arial Bla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744D-08E0-9A47-AC09-D46A21CDA2EC}"/>
              </a:ext>
            </a:extLst>
          </p:cNvPr>
          <p:cNvSpPr>
            <a:spLocks noGrp="1"/>
          </p:cNvSpPr>
          <p:nvPr>
            <p:ph type="title"/>
          </p:nvPr>
        </p:nvSpPr>
        <p:spPr>
          <a:xfrm>
            <a:off x="457200" y="1143000"/>
            <a:ext cx="7696200" cy="430887"/>
          </a:xfrm>
        </p:spPr>
        <p:txBody>
          <a:bodyPr/>
          <a:lstStyle/>
          <a:p>
            <a:r>
              <a:rPr lang="en-US" dirty="0">
                <a:solidFill>
                  <a:srgbClr val="002060"/>
                </a:solidFill>
              </a:rPr>
              <a:t>Campers, Plots and Poisson</a:t>
            </a:r>
          </a:p>
        </p:txBody>
      </p:sp>
      <p:sp>
        <p:nvSpPr>
          <p:cNvPr id="3" name="Text Placeholder 2">
            <a:extLst>
              <a:ext uri="{FF2B5EF4-FFF2-40B4-BE49-F238E27FC236}">
                <a16:creationId xmlns:a16="http://schemas.microsoft.com/office/drawing/2014/main" id="{F55EF210-52ED-E748-8750-555B14795A72}"/>
              </a:ext>
            </a:extLst>
          </p:cNvPr>
          <p:cNvSpPr>
            <a:spLocks noGrp="1"/>
          </p:cNvSpPr>
          <p:nvPr>
            <p:ph type="body" idx="1"/>
          </p:nvPr>
        </p:nvSpPr>
        <p:spPr>
          <a:xfrm>
            <a:off x="457200" y="381000"/>
            <a:ext cx="6520433" cy="615553"/>
          </a:xfrm>
        </p:spPr>
        <p:txBody>
          <a:bodyPr/>
          <a:lstStyle/>
          <a:p>
            <a:r>
              <a:rPr lang="en-US" dirty="0"/>
              <a:t>EXAMPLE # 1</a:t>
            </a:r>
          </a:p>
        </p:txBody>
      </p:sp>
    </p:spTree>
    <p:extLst>
      <p:ext uri="{BB962C8B-B14F-4D97-AF65-F5344CB8AC3E}">
        <p14:creationId xmlns:p14="http://schemas.microsoft.com/office/powerpoint/2010/main" val="380918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744D-08E0-9A47-AC09-D46A21CDA2EC}"/>
              </a:ext>
            </a:extLst>
          </p:cNvPr>
          <p:cNvSpPr>
            <a:spLocks noGrp="1"/>
          </p:cNvSpPr>
          <p:nvPr>
            <p:ph type="title"/>
          </p:nvPr>
        </p:nvSpPr>
        <p:spPr>
          <a:xfrm>
            <a:off x="457200" y="1143000"/>
            <a:ext cx="7696200" cy="430887"/>
          </a:xfrm>
        </p:spPr>
        <p:txBody>
          <a:bodyPr/>
          <a:lstStyle/>
          <a:p>
            <a:r>
              <a:rPr lang="en-US" dirty="0">
                <a:solidFill>
                  <a:srgbClr val="002060"/>
                </a:solidFill>
              </a:rPr>
              <a:t>Getting Poisson to </a:t>
            </a:r>
            <a:r>
              <a:rPr lang="en-US" dirty="0" err="1">
                <a:solidFill>
                  <a:srgbClr val="002060"/>
                </a:solidFill>
              </a:rPr>
              <a:t>Github</a:t>
            </a:r>
            <a:endParaRPr lang="en-US" dirty="0">
              <a:solidFill>
                <a:srgbClr val="002060"/>
              </a:solidFill>
            </a:endParaRPr>
          </a:p>
        </p:txBody>
      </p:sp>
      <p:sp>
        <p:nvSpPr>
          <p:cNvPr id="3" name="Text Placeholder 2">
            <a:extLst>
              <a:ext uri="{FF2B5EF4-FFF2-40B4-BE49-F238E27FC236}">
                <a16:creationId xmlns:a16="http://schemas.microsoft.com/office/drawing/2014/main" id="{F55EF210-52ED-E748-8750-555B14795A72}"/>
              </a:ext>
            </a:extLst>
          </p:cNvPr>
          <p:cNvSpPr>
            <a:spLocks noGrp="1"/>
          </p:cNvSpPr>
          <p:nvPr>
            <p:ph type="body" idx="1"/>
          </p:nvPr>
        </p:nvSpPr>
        <p:spPr>
          <a:xfrm>
            <a:off x="457200" y="381000"/>
            <a:ext cx="6520433" cy="615553"/>
          </a:xfrm>
        </p:spPr>
        <p:txBody>
          <a:bodyPr/>
          <a:lstStyle/>
          <a:p>
            <a:r>
              <a:rPr lang="en-US" dirty="0"/>
              <a:t>EXAMPLE # 2</a:t>
            </a:r>
          </a:p>
        </p:txBody>
      </p:sp>
    </p:spTree>
    <p:extLst>
      <p:ext uri="{BB962C8B-B14F-4D97-AF65-F5344CB8AC3E}">
        <p14:creationId xmlns:p14="http://schemas.microsoft.com/office/powerpoint/2010/main" val="313847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2DA80B-5C80-FD41-A328-86B7029A1715}"/>
              </a:ext>
            </a:extLst>
          </p:cNvPr>
          <p:cNvSpPr/>
          <p:nvPr/>
        </p:nvSpPr>
        <p:spPr>
          <a:xfrm>
            <a:off x="-76200" y="-190500"/>
            <a:ext cx="9296400" cy="7239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7"/>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8" name="object 8"/>
          <p:cNvSpPr txBox="1">
            <a:spLocks noGrp="1"/>
          </p:cNvSpPr>
          <p:nvPr>
            <p:ph type="title"/>
          </p:nvPr>
        </p:nvSpPr>
        <p:spPr>
          <a:xfrm>
            <a:off x="2286000" y="609789"/>
            <a:ext cx="6406515" cy="452755"/>
          </a:xfrm>
          <a:prstGeom prst="rect">
            <a:avLst/>
          </a:prstGeom>
        </p:spPr>
        <p:txBody>
          <a:bodyPr vert="horz" wrap="square" lIns="0" tIns="12700" rIns="0" bIns="0" rtlCol="0">
            <a:spAutoFit/>
          </a:bodyPr>
          <a:lstStyle/>
          <a:p>
            <a:pPr marL="12700">
              <a:lnSpc>
                <a:spcPct val="100000"/>
              </a:lnSpc>
              <a:spcBef>
                <a:spcPts val="100"/>
              </a:spcBef>
            </a:pPr>
            <a:r>
              <a:rPr lang="en-US" dirty="0"/>
              <a:t>Version Control</a:t>
            </a:r>
            <a:endParaRPr spc="-5" dirty="0"/>
          </a:p>
        </p:txBody>
      </p:sp>
      <p:pic>
        <p:nvPicPr>
          <p:cNvPr id="12" name="Picture 11">
            <a:extLst>
              <a:ext uri="{FF2B5EF4-FFF2-40B4-BE49-F238E27FC236}">
                <a16:creationId xmlns:a16="http://schemas.microsoft.com/office/drawing/2014/main" id="{F45362B4-FD20-3544-87B0-ACABDA711F6E}"/>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2077664" y="2211053"/>
            <a:ext cx="7185895" cy="2554985"/>
          </a:xfrm>
          <a:prstGeom prst="rect">
            <a:avLst/>
          </a:prstGeom>
        </p:spPr>
      </p:pic>
      <p:sp>
        <p:nvSpPr>
          <p:cNvPr id="15" name="object 2">
            <a:extLst>
              <a:ext uri="{FF2B5EF4-FFF2-40B4-BE49-F238E27FC236}">
                <a16:creationId xmlns:a16="http://schemas.microsoft.com/office/drawing/2014/main" id="{D586A28A-80D8-6845-AC17-D14E5FA6FB86}"/>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20" name="object 3">
            <a:extLst>
              <a:ext uri="{FF2B5EF4-FFF2-40B4-BE49-F238E27FC236}">
                <a16:creationId xmlns:a16="http://schemas.microsoft.com/office/drawing/2014/main" id="{1C1FFB23-A77F-654C-ADFC-61956D6EA457}"/>
              </a:ext>
            </a:extLst>
          </p:cNvPr>
          <p:cNvSpPr txBox="1"/>
          <p:nvPr/>
        </p:nvSpPr>
        <p:spPr>
          <a:xfrm>
            <a:off x="209550" y="2198116"/>
            <a:ext cx="552450" cy="25904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chemeClr val="bg1"/>
                </a:solidFill>
                <a:latin typeface="Arial"/>
                <a:cs typeface="Arial"/>
              </a:rPr>
              <a:t>W</a:t>
            </a:r>
            <a:r>
              <a:rPr sz="1600" b="1" dirty="0">
                <a:solidFill>
                  <a:schemeClr val="bg1"/>
                </a:solidFill>
                <a:latin typeface="Arial"/>
                <a:cs typeface="Arial"/>
              </a:rPr>
              <a:t>e</a:t>
            </a:r>
            <a:r>
              <a:rPr sz="1600" b="1" spc="-5" dirty="0">
                <a:solidFill>
                  <a:schemeClr val="bg1"/>
                </a:solidFill>
                <a:latin typeface="Arial"/>
                <a:cs typeface="Arial"/>
              </a:rPr>
              <a:t>e</a:t>
            </a:r>
            <a:r>
              <a:rPr sz="1600" b="1" dirty="0">
                <a:solidFill>
                  <a:schemeClr val="bg1"/>
                </a:solidFill>
                <a:latin typeface="Arial"/>
                <a:cs typeface="Arial"/>
              </a:rPr>
              <a:t>k</a:t>
            </a:r>
            <a:endParaRPr sz="1600" dirty="0">
              <a:solidFill>
                <a:schemeClr val="bg1"/>
              </a:solidFill>
              <a:latin typeface="Arial"/>
              <a:cs typeface="Arial"/>
            </a:endParaRPr>
          </a:p>
        </p:txBody>
      </p:sp>
      <p:sp>
        <p:nvSpPr>
          <p:cNvPr id="21" name="object 4">
            <a:extLst>
              <a:ext uri="{FF2B5EF4-FFF2-40B4-BE49-F238E27FC236}">
                <a16:creationId xmlns:a16="http://schemas.microsoft.com/office/drawing/2014/main" id="{EAD010D7-3AA3-114F-A1BA-6CF8C1DAE2C3}"/>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22" name="object 5">
            <a:extLst>
              <a:ext uri="{FF2B5EF4-FFF2-40B4-BE49-F238E27FC236}">
                <a16:creationId xmlns:a16="http://schemas.microsoft.com/office/drawing/2014/main" id="{71F4B32F-B8E7-BB4C-B9A5-7A92A9CD73A1}"/>
              </a:ext>
            </a:extLst>
          </p:cNvPr>
          <p:cNvSpPr txBox="1"/>
          <p:nvPr/>
        </p:nvSpPr>
        <p:spPr>
          <a:xfrm>
            <a:off x="1278382" y="2133600"/>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23" name="object 6">
            <a:extLst>
              <a:ext uri="{FF2B5EF4-FFF2-40B4-BE49-F238E27FC236}">
                <a16:creationId xmlns:a16="http://schemas.microsoft.com/office/drawing/2014/main" id="{8D4D94BA-9267-9240-98DE-447581572DAC}"/>
              </a:ext>
            </a:extLst>
          </p:cNvPr>
          <p:cNvSpPr txBox="1"/>
          <p:nvPr/>
        </p:nvSpPr>
        <p:spPr>
          <a:xfrm>
            <a:off x="209550" y="2910585"/>
            <a:ext cx="1823720" cy="391160"/>
          </a:xfrm>
          <a:prstGeom prst="rect">
            <a:avLst/>
          </a:prstGeom>
        </p:spPr>
        <p:txBody>
          <a:bodyPr vert="horz" wrap="square" lIns="0" tIns="12700" rIns="0" bIns="0" rtlCol="0">
            <a:spAutoFit/>
          </a:bodyPr>
          <a:lstStyle/>
          <a:p>
            <a:pPr marL="12700">
              <a:lnSpc>
                <a:spcPct val="100000"/>
              </a:lnSpc>
              <a:spcBef>
                <a:spcPts val="100"/>
              </a:spcBef>
            </a:pPr>
            <a:r>
              <a:rPr lang="en-US" sz="2400" dirty="0" err="1">
                <a:solidFill>
                  <a:schemeClr val="bg1"/>
                </a:solidFill>
                <a:latin typeface="Arial Black"/>
                <a:cs typeface="Arial Black"/>
              </a:rPr>
              <a:t>Github</a:t>
            </a:r>
            <a:endParaRPr sz="2400" dirty="0">
              <a:solidFill>
                <a:schemeClr val="bg1"/>
              </a:solidFill>
              <a:latin typeface="Arial Black"/>
              <a:cs typeface="Arial Blac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45F85E-242A-404B-BE12-95A2D58DA165}"/>
              </a:ext>
            </a:extLst>
          </p:cNvPr>
          <p:cNvSpPr/>
          <p:nvPr/>
        </p:nvSpPr>
        <p:spPr>
          <a:xfrm>
            <a:off x="0" y="2209800"/>
            <a:ext cx="3886200" cy="487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300C478-1A9D-7D4B-A085-6A81C73FEF1B}"/>
              </a:ext>
            </a:extLst>
          </p:cNvPr>
          <p:cNvSpPr/>
          <p:nvPr/>
        </p:nvSpPr>
        <p:spPr>
          <a:xfrm>
            <a:off x="-23446" y="2209800"/>
            <a:ext cx="3886200" cy="487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6862E1-6915-4348-BC10-20EB16AF5D05}"/>
              </a:ext>
            </a:extLst>
          </p:cNvPr>
          <p:cNvSpPr txBox="1"/>
          <p:nvPr/>
        </p:nvSpPr>
        <p:spPr>
          <a:xfrm>
            <a:off x="2362200" y="1981200"/>
            <a:ext cx="6203621" cy="4524315"/>
          </a:xfrm>
          <a:prstGeom prst="rect">
            <a:avLst/>
          </a:prstGeom>
          <a:noFill/>
        </p:spPr>
        <p:txBody>
          <a:bodyPr wrap="none" rtlCol="0">
            <a:spAutoFit/>
          </a:bodyPr>
          <a:lstStyle/>
          <a:p>
            <a:r>
              <a:rPr lang="en-US" b="1" dirty="0"/>
              <a:t>Create a new git repository: </a:t>
            </a:r>
            <a:r>
              <a:rPr lang="en-US" i="1" dirty="0"/>
              <a:t>git </a:t>
            </a:r>
            <a:r>
              <a:rPr lang="en-US" i="1" dirty="0" err="1"/>
              <a:t>init</a:t>
            </a:r>
            <a:r>
              <a:rPr lang="en-US" i="1" dirty="0"/>
              <a:t> </a:t>
            </a:r>
          </a:p>
          <a:p>
            <a:endParaRPr lang="en-US" dirty="0"/>
          </a:p>
          <a:p>
            <a:r>
              <a:rPr lang="en-US" b="1" dirty="0"/>
              <a:t>Checkout an existing Repo: </a:t>
            </a:r>
            <a:r>
              <a:rPr lang="en-US" i="1" dirty="0"/>
              <a:t>git clone &lt;path&gt;</a:t>
            </a:r>
          </a:p>
          <a:p>
            <a:r>
              <a:rPr lang="en-US" b="1" dirty="0"/>
              <a:t>Connecting to remote repo: </a:t>
            </a:r>
            <a:r>
              <a:rPr lang="en-US" i="1" dirty="0"/>
              <a:t>git remote add origin &lt;server path&gt;</a:t>
            </a:r>
          </a:p>
          <a:p>
            <a:endParaRPr lang="en-US" i="1" dirty="0"/>
          </a:p>
          <a:p>
            <a:r>
              <a:rPr lang="en-US" b="1" dirty="0"/>
              <a:t>Adding files: </a:t>
            </a:r>
            <a:r>
              <a:rPr lang="en-US" i="1" dirty="0"/>
              <a:t>git add &lt;filename&gt;</a:t>
            </a:r>
          </a:p>
          <a:p>
            <a:r>
              <a:rPr lang="en-US" b="1" dirty="0"/>
              <a:t>Adding all files: </a:t>
            </a:r>
            <a:r>
              <a:rPr lang="en-US" i="1" dirty="0"/>
              <a:t>git add *</a:t>
            </a:r>
          </a:p>
          <a:p>
            <a:endParaRPr lang="en-US" dirty="0"/>
          </a:p>
          <a:p>
            <a:r>
              <a:rPr lang="en-US" b="1" dirty="0"/>
              <a:t>Committing to HEAD: </a:t>
            </a:r>
            <a:r>
              <a:rPr lang="en-US" i="1" dirty="0"/>
              <a:t>git commit –m message</a:t>
            </a:r>
          </a:p>
          <a:p>
            <a:endParaRPr lang="en-US" dirty="0"/>
          </a:p>
          <a:p>
            <a:r>
              <a:rPr lang="en-US" b="1" dirty="0"/>
              <a:t>Pull files: </a:t>
            </a:r>
            <a:r>
              <a:rPr lang="en-US" i="1" dirty="0"/>
              <a:t>git pull origin master </a:t>
            </a:r>
            <a:r>
              <a:rPr lang="en-US" dirty="0"/>
              <a:t>*</a:t>
            </a:r>
            <a:r>
              <a:rPr lang="en-US" sz="1400" dirty="0"/>
              <a:t>master can be subbed for any branch</a:t>
            </a:r>
            <a:endParaRPr lang="en-US" dirty="0"/>
          </a:p>
          <a:p>
            <a:r>
              <a:rPr lang="en-US" b="1" dirty="0"/>
              <a:t>Pull files and realign: </a:t>
            </a:r>
            <a:r>
              <a:rPr lang="en-US" i="1" dirty="0"/>
              <a:t>git pull –rebase</a:t>
            </a:r>
          </a:p>
          <a:p>
            <a:endParaRPr lang="en-US" dirty="0"/>
          </a:p>
          <a:p>
            <a:r>
              <a:rPr lang="en-US" b="1" dirty="0"/>
              <a:t>Push files: </a:t>
            </a:r>
            <a:r>
              <a:rPr lang="en-US" i="1" dirty="0"/>
              <a:t>git push origin master </a:t>
            </a:r>
            <a:r>
              <a:rPr lang="en-US" dirty="0"/>
              <a:t>*</a:t>
            </a:r>
            <a:r>
              <a:rPr lang="en-US" sz="1400" dirty="0"/>
              <a:t>master can be subbed for any branch</a:t>
            </a:r>
            <a:endParaRPr lang="en-US" dirty="0"/>
          </a:p>
          <a:p>
            <a:endParaRPr lang="en-US" dirty="0"/>
          </a:p>
          <a:p>
            <a:endParaRPr lang="en-US" dirty="0"/>
          </a:p>
        </p:txBody>
      </p:sp>
      <p:sp>
        <p:nvSpPr>
          <p:cNvPr id="11" name="object 3">
            <a:extLst>
              <a:ext uri="{FF2B5EF4-FFF2-40B4-BE49-F238E27FC236}">
                <a16:creationId xmlns:a16="http://schemas.microsoft.com/office/drawing/2014/main" id="{BFE0AB35-9443-6044-A839-1180B7A5CBC6}"/>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12" name="object 4">
            <a:extLst>
              <a:ext uri="{FF2B5EF4-FFF2-40B4-BE49-F238E27FC236}">
                <a16:creationId xmlns:a16="http://schemas.microsoft.com/office/drawing/2014/main" id="{0383E868-AFED-B146-8E65-8CA1B0CCA99C}"/>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13" name="object 5">
            <a:extLst>
              <a:ext uri="{FF2B5EF4-FFF2-40B4-BE49-F238E27FC236}">
                <a16:creationId xmlns:a16="http://schemas.microsoft.com/office/drawing/2014/main" id="{C19550DA-5F33-A34C-A142-0846CFE1FD3C}"/>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14" name="object 6">
            <a:extLst>
              <a:ext uri="{FF2B5EF4-FFF2-40B4-BE49-F238E27FC236}">
                <a16:creationId xmlns:a16="http://schemas.microsoft.com/office/drawing/2014/main" id="{87576634-3C8E-C944-98EB-C712B66121FC}"/>
              </a:ext>
            </a:extLst>
          </p:cNvPr>
          <p:cNvSpPr txBox="1"/>
          <p:nvPr/>
        </p:nvSpPr>
        <p:spPr>
          <a:xfrm>
            <a:off x="1278382" y="2133600"/>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15" name="object 7">
            <a:extLst>
              <a:ext uri="{FF2B5EF4-FFF2-40B4-BE49-F238E27FC236}">
                <a16:creationId xmlns:a16="http://schemas.microsoft.com/office/drawing/2014/main" id="{C1061CA3-B287-E74E-8DEB-DA38271E618E}"/>
              </a:ext>
            </a:extLst>
          </p:cNvPr>
          <p:cNvSpPr txBox="1"/>
          <p:nvPr/>
        </p:nvSpPr>
        <p:spPr>
          <a:xfrm>
            <a:off x="209550" y="3002026"/>
            <a:ext cx="1825625" cy="751488"/>
          </a:xfrm>
          <a:prstGeom prst="rect">
            <a:avLst/>
          </a:prstGeom>
        </p:spPr>
        <p:txBody>
          <a:bodyPr vert="horz" wrap="square" lIns="0" tIns="12700" rIns="0" bIns="0" rtlCol="0">
            <a:spAutoFit/>
          </a:bodyPr>
          <a:lstStyle/>
          <a:p>
            <a:pPr marL="12700" marR="5080">
              <a:lnSpc>
                <a:spcPct val="100000"/>
              </a:lnSpc>
              <a:spcBef>
                <a:spcPts val="100"/>
              </a:spcBef>
            </a:pPr>
            <a:r>
              <a:rPr lang="en-US" sz="2400" dirty="0">
                <a:solidFill>
                  <a:srgbClr val="003399"/>
                </a:solidFill>
                <a:latin typeface="Arial Black"/>
                <a:cs typeface="Arial Black"/>
              </a:rPr>
              <a:t>Cheat sheet</a:t>
            </a:r>
            <a:endParaRPr sz="2400" dirty="0">
              <a:latin typeface="Arial Black"/>
              <a:cs typeface="Arial Black"/>
            </a:endParaRPr>
          </a:p>
        </p:txBody>
      </p:sp>
      <p:sp>
        <p:nvSpPr>
          <p:cNvPr id="16" name="object 8">
            <a:extLst>
              <a:ext uri="{FF2B5EF4-FFF2-40B4-BE49-F238E27FC236}">
                <a16:creationId xmlns:a16="http://schemas.microsoft.com/office/drawing/2014/main" id="{8F021029-23CA-6F44-B64C-92818544B164}"/>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7" name="object 9">
            <a:extLst>
              <a:ext uri="{FF2B5EF4-FFF2-40B4-BE49-F238E27FC236}">
                <a16:creationId xmlns:a16="http://schemas.microsoft.com/office/drawing/2014/main" id="{F9DF103E-F285-DA40-A3AD-80C800CEE20A}"/>
              </a:ext>
            </a:extLst>
          </p:cNvPr>
          <p:cNvSpPr txBox="1">
            <a:spLocks noGrp="1"/>
          </p:cNvSpPr>
          <p:nvPr>
            <p:ph type="title"/>
          </p:nvPr>
        </p:nvSpPr>
        <p:spPr>
          <a:xfrm>
            <a:off x="2286000" y="533400"/>
            <a:ext cx="4353306" cy="443711"/>
          </a:xfrm>
          <a:prstGeom prst="rect">
            <a:avLst/>
          </a:prstGeom>
        </p:spPr>
        <p:txBody>
          <a:bodyPr vert="horz" wrap="square" lIns="0" tIns="12700" rIns="0" bIns="0" rtlCol="0">
            <a:spAutoFit/>
          </a:bodyPr>
          <a:lstStyle/>
          <a:p>
            <a:pPr marL="12700">
              <a:lnSpc>
                <a:spcPct val="100000"/>
              </a:lnSpc>
              <a:spcBef>
                <a:spcPts val="100"/>
              </a:spcBef>
            </a:pPr>
            <a:r>
              <a:rPr lang="en-US" dirty="0" err="1"/>
              <a:t>Github</a:t>
            </a:r>
            <a:r>
              <a:rPr lang="en-US" dirty="0"/>
              <a:t> Workflows</a:t>
            </a:r>
            <a:endParaRPr dirty="0"/>
          </a:p>
        </p:txBody>
      </p:sp>
    </p:spTree>
    <p:extLst>
      <p:ext uri="{BB962C8B-B14F-4D97-AF65-F5344CB8AC3E}">
        <p14:creationId xmlns:p14="http://schemas.microsoft.com/office/powerpoint/2010/main" val="3384380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2DA80B-5C80-FD41-A328-86B7029A1715}"/>
              </a:ext>
            </a:extLst>
          </p:cNvPr>
          <p:cNvSpPr/>
          <p:nvPr/>
        </p:nvSpPr>
        <p:spPr>
          <a:xfrm>
            <a:off x="-76200" y="-190500"/>
            <a:ext cx="9296400" cy="7239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7"/>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8" name="object 8"/>
          <p:cNvSpPr txBox="1">
            <a:spLocks noGrp="1"/>
          </p:cNvSpPr>
          <p:nvPr>
            <p:ph type="title"/>
          </p:nvPr>
        </p:nvSpPr>
        <p:spPr>
          <a:xfrm>
            <a:off x="2286000" y="609789"/>
            <a:ext cx="6406515" cy="452755"/>
          </a:xfrm>
          <a:prstGeom prst="rect">
            <a:avLst/>
          </a:prstGeom>
        </p:spPr>
        <p:txBody>
          <a:bodyPr vert="horz" wrap="square" lIns="0" tIns="12700" rIns="0" bIns="0" rtlCol="0">
            <a:spAutoFit/>
          </a:bodyPr>
          <a:lstStyle/>
          <a:p>
            <a:pPr marL="12700">
              <a:lnSpc>
                <a:spcPct val="100000"/>
              </a:lnSpc>
              <a:spcBef>
                <a:spcPts val="100"/>
              </a:spcBef>
            </a:pPr>
            <a:r>
              <a:rPr lang="en-US" dirty="0"/>
              <a:t>Branching</a:t>
            </a:r>
            <a:endParaRPr spc="-5" dirty="0"/>
          </a:p>
        </p:txBody>
      </p:sp>
      <p:pic>
        <p:nvPicPr>
          <p:cNvPr id="13" name="Picture 12">
            <a:extLst>
              <a:ext uri="{FF2B5EF4-FFF2-40B4-BE49-F238E27FC236}">
                <a16:creationId xmlns:a16="http://schemas.microsoft.com/office/drawing/2014/main" id="{EDA77F85-C0F5-6644-B861-A209FE6E465B}"/>
              </a:ext>
            </a:extLst>
          </p:cNvPr>
          <p:cNvPicPr>
            <a:picLocks noChangeAspect="1"/>
          </p:cNvPicPr>
          <p:nvPr/>
        </p:nvPicPr>
        <p:blipFill>
          <a:blip r:embed="rId2">
            <a:duotone>
              <a:prstClr val="black"/>
              <a:schemeClr val="accent1">
                <a:tint val="45000"/>
                <a:satMod val="400000"/>
              </a:schemeClr>
            </a:duotone>
          </a:blip>
          <a:stretch>
            <a:fillRect/>
          </a:stretch>
        </p:blipFill>
        <p:spPr>
          <a:xfrm>
            <a:off x="1507617" y="3287583"/>
            <a:ext cx="7358063" cy="2616200"/>
          </a:xfrm>
          <a:prstGeom prst="rect">
            <a:avLst/>
          </a:prstGeom>
        </p:spPr>
      </p:pic>
      <p:sp>
        <p:nvSpPr>
          <p:cNvPr id="15" name="object 2">
            <a:extLst>
              <a:ext uri="{FF2B5EF4-FFF2-40B4-BE49-F238E27FC236}">
                <a16:creationId xmlns:a16="http://schemas.microsoft.com/office/drawing/2014/main" id="{D586A28A-80D8-6845-AC17-D14E5FA6FB86}"/>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23" name="object 3">
            <a:extLst>
              <a:ext uri="{FF2B5EF4-FFF2-40B4-BE49-F238E27FC236}">
                <a16:creationId xmlns:a16="http://schemas.microsoft.com/office/drawing/2014/main" id="{C939E6D6-FA58-3744-86E2-B0074384F42B}"/>
              </a:ext>
            </a:extLst>
          </p:cNvPr>
          <p:cNvSpPr txBox="1"/>
          <p:nvPr/>
        </p:nvSpPr>
        <p:spPr>
          <a:xfrm>
            <a:off x="209550" y="2198116"/>
            <a:ext cx="552450" cy="25904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chemeClr val="bg1"/>
                </a:solidFill>
                <a:latin typeface="Arial"/>
                <a:cs typeface="Arial"/>
              </a:rPr>
              <a:t>W</a:t>
            </a:r>
            <a:r>
              <a:rPr sz="1600" b="1" dirty="0">
                <a:solidFill>
                  <a:schemeClr val="bg1"/>
                </a:solidFill>
                <a:latin typeface="Arial"/>
                <a:cs typeface="Arial"/>
              </a:rPr>
              <a:t>e</a:t>
            </a:r>
            <a:r>
              <a:rPr sz="1600" b="1" spc="-5" dirty="0">
                <a:solidFill>
                  <a:schemeClr val="bg1"/>
                </a:solidFill>
                <a:latin typeface="Arial"/>
                <a:cs typeface="Arial"/>
              </a:rPr>
              <a:t>e</a:t>
            </a:r>
            <a:r>
              <a:rPr sz="1600" b="1" dirty="0">
                <a:solidFill>
                  <a:schemeClr val="bg1"/>
                </a:solidFill>
                <a:latin typeface="Arial"/>
                <a:cs typeface="Arial"/>
              </a:rPr>
              <a:t>k</a:t>
            </a:r>
            <a:endParaRPr sz="1600" dirty="0">
              <a:solidFill>
                <a:schemeClr val="bg1"/>
              </a:solidFill>
              <a:latin typeface="Arial"/>
              <a:cs typeface="Arial"/>
            </a:endParaRPr>
          </a:p>
        </p:txBody>
      </p:sp>
      <p:sp>
        <p:nvSpPr>
          <p:cNvPr id="24" name="object 4">
            <a:extLst>
              <a:ext uri="{FF2B5EF4-FFF2-40B4-BE49-F238E27FC236}">
                <a16:creationId xmlns:a16="http://schemas.microsoft.com/office/drawing/2014/main" id="{69A18FFE-5CB0-2447-BFF4-B6A98A29B831}"/>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25" name="object 5">
            <a:extLst>
              <a:ext uri="{FF2B5EF4-FFF2-40B4-BE49-F238E27FC236}">
                <a16:creationId xmlns:a16="http://schemas.microsoft.com/office/drawing/2014/main" id="{F384467E-C6FF-5440-B847-6705780BCE53}"/>
              </a:ext>
            </a:extLst>
          </p:cNvPr>
          <p:cNvSpPr txBox="1"/>
          <p:nvPr/>
        </p:nvSpPr>
        <p:spPr>
          <a:xfrm>
            <a:off x="1278382" y="2133600"/>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26" name="object 6">
            <a:extLst>
              <a:ext uri="{FF2B5EF4-FFF2-40B4-BE49-F238E27FC236}">
                <a16:creationId xmlns:a16="http://schemas.microsoft.com/office/drawing/2014/main" id="{C794D2FC-8F70-5940-8115-DAF8109EACF8}"/>
              </a:ext>
            </a:extLst>
          </p:cNvPr>
          <p:cNvSpPr txBox="1"/>
          <p:nvPr/>
        </p:nvSpPr>
        <p:spPr>
          <a:xfrm>
            <a:off x="209550" y="2910585"/>
            <a:ext cx="1823720" cy="391160"/>
          </a:xfrm>
          <a:prstGeom prst="rect">
            <a:avLst/>
          </a:prstGeom>
        </p:spPr>
        <p:txBody>
          <a:bodyPr vert="horz" wrap="square" lIns="0" tIns="12700" rIns="0" bIns="0" rtlCol="0">
            <a:spAutoFit/>
          </a:bodyPr>
          <a:lstStyle/>
          <a:p>
            <a:pPr marL="12700">
              <a:lnSpc>
                <a:spcPct val="100000"/>
              </a:lnSpc>
              <a:spcBef>
                <a:spcPts val="100"/>
              </a:spcBef>
            </a:pPr>
            <a:r>
              <a:rPr lang="en-US" sz="2400" dirty="0" err="1">
                <a:solidFill>
                  <a:schemeClr val="bg1"/>
                </a:solidFill>
                <a:latin typeface="Arial Black"/>
                <a:cs typeface="Arial Black"/>
              </a:rPr>
              <a:t>Github</a:t>
            </a:r>
            <a:endParaRPr sz="2400" dirty="0">
              <a:solidFill>
                <a:schemeClr val="bg1"/>
              </a:solidFill>
              <a:latin typeface="Arial Black"/>
              <a:cs typeface="Arial Black"/>
            </a:endParaRPr>
          </a:p>
        </p:txBody>
      </p:sp>
    </p:spTree>
    <p:extLst>
      <p:ext uri="{BB962C8B-B14F-4D97-AF65-F5344CB8AC3E}">
        <p14:creationId xmlns:p14="http://schemas.microsoft.com/office/powerpoint/2010/main" val="385659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5CEFCA-2880-374B-9D5A-B28088273E0E}"/>
              </a:ext>
            </a:extLst>
          </p:cNvPr>
          <p:cNvSpPr/>
          <p:nvPr/>
        </p:nvSpPr>
        <p:spPr>
          <a:xfrm>
            <a:off x="21492" y="2205931"/>
            <a:ext cx="3886200" cy="487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6862E1-6915-4348-BC10-20EB16AF5D05}"/>
              </a:ext>
            </a:extLst>
          </p:cNvPr>
          <p:cNvSpPr txBox="1"/>
          <p:nvPr/>
        </p:nvSpPr>
        <p:spPr>
          <a:xfrm>
            <a:off x="2165715" y="1516829"/>
            <a:ext cx="5699903" cy="5170646"/>
          </a:xfrm>
          <a:prstGeom prst="rect">
            <a:avLst/>
          </a:prstGeom>
          <a:noFill/>
        </p:spPr>
        <p:txBody>
          <a:bodyPr wrap="square" rtlCol="0">
            <a:spAutoFit/>
          </a:bodyPr>
          <a:lstStyle/>
          <a:p>
            <a:endParaRPr lang="en-US" b="1" dirty="0"/>
          </a:p>
          <a:p>
            <a:r>
              <a:rPr lang="en-US" b="1" dirty="0"/>
              <a:t>Create a new branch called “</a:t>
            </a:r>
            <a:r>
              <a:rPr lang="en-US" b="1" dirty="0" err="1"/>
              <a:t>new_feature</a:t>
            </a:r>
            <a:r>
              <a:rPr lang="en-US" b="1" dirty="0"/>
              <a:t>”:</a:t>
            </a:r>
          </a:p>
          <a:p>
            <a:r>
              <a:rPr lang="en-US" dirty="0"/>
              <a:t>git checkout –b </a:t>
            </a:r>
            <a:r>
              <a:rPr lang="en-US" dirty="0" err="1"/>
              <a:t>new_feature</a:t>
            </a:r>
            <a:endParaRPr lang="en-US" dirty="0"/>
          </a:p>
          <a:p>
            <a:endParaRPr lang="en-US" b="1" dirty="0"/>
          </a:p>
          <a:p>
            <a:r>
              <a:rPr lang="en-US" b="1" dirty="0"/>
              <a:t>Switch back to master:</a:t>
            </a:r>
          </a:p>
          <a:p>
            <a:r>
              <a:rPr lang="en-US" dirty="0"/>
              <a:t>git checkout master</a:t>
            </a:r>
          </a:p>
          <a:p>
            <a:endParaRPr lang="en-US" b="1" dirty="0"/>
          </a:p>
          <a:p>
            <a:r>
              <a:rPr lang="en-US" b="1" dirty="0"/>
              <a:t>Switch back to branch</a:t>
            </a:r>
          </a:p>
          <a:p>
            <a:r>
              <a:rPr lang="en-US" dirty="0"/>
              <a:t>git checkout </a:t>
            </a:r>
            <a:r>
              <a:rPr lang="en-US" dirty="0" err="1"/>
              <a:t>new_feature</a:t>
            </a:r>
            <a:endParaRPr lang="en-US" dirty="0"/>
          </a:p>
          <a:p>
            <a:endParaRPr lang="en-US" b="1" dirty="0"/>
          </a:p>
          <a:p>
            <a:r>
              <a:rPr lang="en-US" b="1" dirty="0"/>
              <a:t>Combine branches (from master)</a:t>
            </a:r>
          </a:p>
          <a:p>
            <a:r>
              <a:rPr lang="en-US" dirty="0"/>
              <a:t>git checkout master </a:t>
            </a:r>
            <a:r>
              <a:rPr lang="en-US" sz="1200" dirty="0"/>
              <a:t>*be sure your in master</a:t>
            </a:r>
            <a:endParaRPr lang="en-US" dirty="0"/>
          </a:p>
          <a:p>
            <a:r>
              <a:rPr lang="en-US" dirty="0"/>
              <a:t>git merge </a:t>
            </a:r>
            <a:r>
              <a:rPr lang="en-US" dirty="0" err="1"/>
              <a:t>new_feature</a:t>
            </a:r>
            <a:endParaRPr lang="en-US" dirty="0"/>
          </a:p>
          <a:p>
            <a:endParaRPr lang="en-US" b="1" dirty="0"/>
          </a:p>
          <a:p>
            <a:r>
              <a:rPr lang="en-US" sz="1200" dirty="0"/>
              <a:t>** Sometimes conflicts will occur between branches that make merging impossible.</a:t>
            </a:r>
          </a:p>
          <a:p>
            <a:r>
              <a:rPr lang="en-US" sz="1200" dirty="0"/>
              <a:t>You have to fix these manually and add them back in via git add &lt;file&gt;</a:t>
            </a:r>
          </a:p>
          <a:p>
            <a:endParaRPr lang="en-US" sz="1200" dirty="0"/>
          </a:p>
          <a:p>
            <a:r>
              <a:rPr lang="en-US" sz="1200" dirty="0"/>
              <a:t>*** If you really mess up a file you can get the original back:</a:t>
            </a:r>
          </a:p>
          <a:p>
            <a:r>
              <a:rPr lang="en-US" sz="1200" dirty="0"/>
              <a:t>git checkout &lt;filename&gt;</a:t>
            </a:r>
          </a:p>
          <a:p>
            <a:endParaRPr lang="en-US" dirty="0"/>
          </a:p>
        </p:txBody>
      </p:sp>
      <p:sp>
        <p:nvSpPr>
          <p:cNvPr id="4" name="object 3">
            <a:extLst>
              <a:ext uri="{FF2B5EF4-FFF2-40B4-BE49-F238E27FC236}">
                <a16:creationId xmlns:a16="http://schemas.microsoft.com/office/drawing/2014/main" id="{E726E7F5-8790-1C47-B4F3-786780858BF0}"/>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5" name="object 4">
            <a:extLst>
              <a:ext uri="{FF2B5EF4-FFF2-40B4-BE49-F238E27FC236}">
                <a16:creationId xmlns:a16="http://schemas.microsoft.com/office/drawing/2014/main" id="{9E30AEE6-A31C-1949-88DF-AF8295DF102E}"/>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6" name="object 5">
            <a:extLst>
              <a:ext uri="{FF2B5EF4-FFF2-40B4-BE49-F238E27FC236}">
                <a16:creationId xmlns:a16="http://schemas.microsoft.com/office/drawing/2014/main" id="{4F0F433C-EC03-AE49-A4CC-D3F3C630CEE2}"/>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7" name="object 6">
            <a:extLst>
              <a:ext uri="{FF2B5EF4-FFF2-40B4-BE49-F238E27FC236}">
                <a16:creationId xmlns:a16="http://schemas.microsoft.com/office/drawing/2014/main" id="{058A9906-2019-D446-8091-F1D98EEFA9DA}"/>
              </a:ext>
            </a:extLst>
          </p:cNvPr>
          <p:cNvSpPr txBox="1"/>
          <p:nvPr/>
        </p:nvSpPr>
        <p:spPr>
          <a:xfrm>
            <a:off x="1278382" y="2133600"/>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10" name="object 8">
            <a:extLst>
              <a:ext uri="{FF2B5EF4-FFF2-40B4-BE49-F238E27FC236}">
                <a16:creationId xmlns:a16="http://schemas.microsoft.com/office/drawing/2014/main" id="{EFD4E3CB-4D0E-A646-BF6A-D32D38B3FBAB}"/>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1" name="object 9">
            <a:extLst>
              <a:ext uri="{FF2B5EF4-FFF2-40B4-BE49-F238E27FC236}">
                <a16:creationId xmlns:a16="http://schemas.microsoft.com/office/drawing/2014/main" id="{D98C97CC-EE5C-304A-9421-62F705C32E2E}"/>
              </a:ext>
            </a:extLst>
          </p:cNvPr>
          <p:cNvSpPr txBox="1">
            <a:spLocks noGrp="1"/>
          </p:cNvSpPr>
          <p:nvPr>
            <p:ph type="title"/>
          </p:nvPr>
        </p:nvSpPr>
        <p:spPr>
          <a:xfrm>
            <a:off x="2286000" y="582386"/>
            <a:ext cx="4200906" cy="443711"/>
          </a:xfrm>
          <a:prstGeom prst="rect">
            <a:avLst/>
          </a:prstGeom>
        </p:spPr>
        <p:txBody>
          <a:bodyPr vert="horz" wrap="square" lIns="0" tIns="12700" rIns="0" bIns="0" rtlCol="0">
            <a:spAutoFit/>
          </a:bodyPr>
          <a:lstStyle/>
          <a:p>
            <a:pPr marL="12700">
              <a:lnSpc>
                <a:spcPct val="100000"/>
              </a:lnSpc>
              <a:spcBef>
                <a:spcPts val="100"/>
              </a:spcBef>
            </a:pPr>
            <a:r>
              <a:rPr lang="en-US" dirty="0"/>
              <a:t>Branching Workflow</a:t>
            </a:r>
            <a:endParaRPr dirty="0"/>
          </a:p>
        </p:txBody>
      </p:sp>
      <p:sp>
        <p:nvSpPr>
          <p:cNvPr id="12" name="object 7">
            <a:extLst>
              <a:ext uri="{FF2B5EF4-FFF2-40B4-BE49-F238E27FC236}">
                <a16:creationId xmlns:a16="http://schemas.microsoft.com/office/drawing/2014/main" id="{A8B0BEA8-CFAE-B942-A498-D2931F876BE2}"/>
              </a:ext>
            </a:extLst>
          </p:cNvPr>
          <p:cNvSpPr txBox="1"/>
          <p:nvPr/>
        </p:nvSpPr>
        <p:spPr>
          <a:xfrm>
            <a:off x="209550" y="3002026"/>
            <a:ext cx="1825625" cy="751488"/>
          </a:xfrm>
          <a:prstGeom prst="rect">
            <a:avLst/>
          </a:prstGeom>
        </p:spPr>
        <p:txBody>
          <a:bodyPr vert="horz" wrap="square" lIns="0" tIns="12700" rIns="0" bIns="0" rtlCol="0">
            <a:spAutoFit/>
          </a:bodyPr>
          <a:lstStyle/>
          <a:p>
            <a:pPr marL="12700" marR="5080">
              <a:lnSpc>
                <a:spcPct val="100000"/>
              </a:lnSpc>
              <a:spcBef>
                <a:spcPts val="100"/>
              </a:spcBef>
            </a:pPr>
            <a:r>
              <a:rPr lang="en-US" sz="2400" dirty="0">
                <a:solidFill>
                  <a:srgbClr val="003399"/>
                </a:solidFill>
                <a:latin typeface="Arial Black"/>
                <a:cs typeface="Arial Black"/>
              </a:rPr>
              <a:t>Cheat sheet</a:t>
            </a:r>
            <a:endParaRPr sz="2400" dirty="0">
              <a:latin typeface="Arial Black"/>
              <a:cs typeface="Arial Black"/>
            </a:endParaRPr>
          </a:p>
        </p:txBody>
      </p:sp>
    </p:spTree>
    <p:extLst>
      <p:ext uri="{BB962C8B-B14F-4D97-AF65-F5344CB8AC3E}">
        <p14:creationId xmlns:p14="http://schemas.microsoft.com/office/powerpoint/2010/main" val="3864075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38DA9E7-E38C-4143-B3AA-874EC7D0C4DA}"/>
              </a:ext>
            </a:extLst>
          </p:cNvPr>
          <p:cNvSpPr>
            <a:spLocks noGrp="1"/>
          </p:cNvSpPr>
          <p:nvPr>
            <p:ph type="body" idx="1"/>
          </p:nvPr>
        </p:nvSpPr>
        <p:spPr>
          <a:xfrm>
            <a:off x="381000" y="2438400"/>
            <a:ext cx="8305800" cy="615553"/>
          </a:xfrm>
        </p:spPr>
        <p:txBody>
          <a:bodyPr/>
          <a:lstStyle/>
          <a:p>
            <a:r>
              <a:rPr lang="en-US" dirty="0"/>
              <a:t>PART 3: HW and MT Hints</a:t>
            </a:r>
          </a:p>
        </p:txBody>
      </p:sp>
    </p:spTree>
    <p:extLst>
      <p:ext uri="{BB962C8B-B14F-4D97-AF65-F5344CB8AC3E}">
        <p14:creationId xmlns:p14="http://schemas.microsoft.com/office/powerpoint/2010/main" val="3741377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D99D9612-5EEF-3C47-8E8D-E1602164F578}"/>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6" name="object 4">
            <a:extLst>
              <a:ext uri="{FF2B5EF4-FFF2-40B4-BE49-F238E27FC236}">
                <a16:creationId xmlns:a16="http://schemas.microsoft.com/office/drawing/2014/main" id="{37CCF6AA-6E68-0244-8633-3B7FF24A5480}"/>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7" name="object 5">
            <a:extLst>
              <a:ext uri="{FF2B5EF4-FFF2-40B4-BE49-F238E27FC236}">
                <a16:creationId xmlns:a16="http://schemas.microsoft.com/office/drawing/2014/main" id="{AE041F77-C7B5-E146-8BD5-B939011FC467}"/>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8" name="object 6">
            <a:extLst>
              <a:ext uri="{FF2B5EF4-FFF2-40B4-BE49-F238E27FC236}">
                <a16:creationId xmlns:a16="http://schemas.microsoft.com/office/drawing/2014/main" id="{74C1CEF7-7B89-0F4E-B789-10C9686A2754}"/>
              </a:ext>
            </a:extLst>
          </p:cNvPr>
          <p:cNvSpPr txBox="1"/>
          <p:nvPr/>
        </p:nvSpPr>
        <p:spPr>
          <a:xfrm>
            <a:off x="1278382" y="2133600"/>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9" name="object 7">
            <a:extLst>
              <a:ext uri="{FF2B5EF4-FFF2-40B4-BE49-F238E27FC236}">
                <a16:creationId xmlns:a16="http://schemas.microsoft.com/office/drawing/2014/main" id="{FEA69E19-E888-5146-A2F5-26622EDA75AB}"/>
              </a:ext>
            </a:extLst>
          </p:cNvPr>
          <p:cNvSpPr txBox="1"/>
          <p:nvPr/>
        </p:nvSpPr>
        <p:spPr>
          <a:xfrm>
            <a:off x="209550" y="3002026"/>
            <a:ext cx="1825625" cy="756920"/>
          </a:xfrm>
          <a:prstGeom prst="rect">
            <a:avLst/>
          </a:prstGeom>
        </p:spPr>
        <p:txBody>
          <a:bodyPr vert="horz" wrap="square" lIns="0" tIns="12700" rIns="0" bIns="0" rtlCol="0">
            <a:spAutoFit/>
          </a:bodyPr>
          <a:lstStyle/>
          <a:p>
            <a:pPr marL="12700" marR="5080">
              <a:lnSpc>
                <a:spcPct val="100000"/>
              </a:lnSpc>
              <a:spcBef>
                <a:spcPts val="100"/>
              </a:spcBef>
            </a:pPr>
            <a:r>
              <a:rPr sz="2400" dirty="0">
                <a:solidFill>
                  <a:srgbClr val="003399"/>
                </a:solidFill>
                <a:latin typeface="Arial Black"/>
                <a:cs typeface="Arial Black"/>
              </a:rPr>
              <a:t>Home</a:t>
            </a:r>
            <a:r>
              <a:rPr sz="2400" spc="-40" dirty="0">
                <a:solidFill>
                  <a:srgbClr val="003399"/>
                </a:solidFill>
                <a:latin typeface="Arial Black"/>
                <a:cs typeface="Arial Black"/>
              </a:rPr>
              <a:t>w</a:t>
            </a:r>
            <a:r>
              <a:rPr sz="2400" dirty="0">
                <a:solidFill>
                  <a:srgbClr val="003399"/>
                </a:solidFill>
                <a:latin typeface="Arial Black"/>
                <a:cs typeface="Arial Black"/>
              </a:rPr>
              <a:t>o</a:t>
            </a:r>
            <a:r>
              <a:rPr sz="2400" spc="75" dirty="0">
                <a:solidFill>
                  <a:srgbClr val="003399"/>
                </a:solidFill>
                <a:latin typeface="Arial Black"/>
                <a:cs typeface="Arial Black"/>
              </a:rPr>
              <a:t>r</a:t>
            </a:r>
            <a:r>
              <a:rPr sz="2400" dirty="0">
                <a:solidFill>
                  <a:srgbClr val="003399"/>
                </a:solidFill>
                <a:latin typeface="Arial Black"/>
                <a:cs typeface="Arial Black"/>
              </a:rPr>
              <a:t>k  Hints</a:t>
            </a:r>
            <a:endParaRPr sz="2400">
              <a:latin typeface="Arial Black"/>
              <a:cs typeface="Arial Black"/>
            </a:endParaRPr>
          </a:p>
        </p:txBody>
      </p:sp>
      <p:sp>
        <p:nvSpPr>
          <p:cNvPr id="10" name="object 8">
            <a:extLst>
              <a:ext uri="{FF2B5EF4-FFF2-40B4-BE49-F238E27FC236}">
                <a16:creationId xmlns:a16="http://schemas.microsoft.com/office/drawing/2014/main" id="{4CB4E78B-7676-FC44-8BAB-E5C54A5BA10E}"/>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1" name="object 9">
            <a:extLst>
              <a:ext uri="{FF2B5EF4-FFF2-40B4-BE49-F238E27FC236}">
                <a16:creationId xmlns:a16="http://schemas.microsoft.com/office/drawing/2014/main" id="{45A224D9-1BEF-BB4F-898D-E94BE6EF7293}"/>
              </a:ext>
            </a:extLst>
          </p:cNvPr>
          <p:cNvSpPr txBox="1">
            <a:spLocks noGrp="1"/>
          </p:cNvSpPr>
          <p:nvPr>
            <p:ph type="title"/>
          </p:nvPr>
        </p:nvSpPr>
        <p:spPr>
          <a:xfrm>
            <a:off x="2286000" y="609789"/>
            <a:ext cx="2952115" cy="452755"/>
          </a:xfrm>
          <a:prstGeom prst="rect">
            <a:avLst/>
          </a:prstGeom>
        </p:spPr>
        <p:txBody>
          <a:bodyPr vert="horz" wrap="square" lIns="0" tIns="12700" rIns="0" bIns="0" rtlCol="0">
            <a:spAutoFit/>
          </a:bodyPr>
          <a:lstStyle/>
          <a:p>
            <a:pPr marL="12700">
              <a:lnSpc>
                <a:spcPct val="100000"/>
              </a:lnSpc>
              <a:spcBef>
                <a:spcPts val="100"/>
              </a:spcBef>
            </a:pPr>
            <a:r>
              <a:rPr dirty="0"/>
              <a:t>Homework</a:t>
            </a:r>
            <a:r>
              <a:rPr spc="-75" dirty="0"/>
              <a:t> </a:t>
            </a:r>
            <a:r>
              <a:rPr dirty="0"/>
              <a:t>Hints!</a:t>
            </a:r>
          </a:p>
        </p:txBody>
      </p:sp>
      <p:sp>
        <p:nvSpPr>
          <p:cNvPr id="4" name="TextBox 3">
            <a:extLst>
              <a:ext uri="{FF2B5EF4-FFF2-40B4-BE49-F238E27FC236}">
                <a16:creationId xmlns:a16="http://schemas.microsoft.com/office/drawing/2014/main" id="{60D0E0EA-5272-4046-999C-C01410A6775D}"/>
              </a:ext>
            </a:extLst>
          </p:cNvPr>
          <p:cNvSpPr txBox="1"/>
          <p:nvPr/>
        </p:nvSpPr>
        <p:spPr>
          <a:xfrm>
            <a:off x="3505200" y="1676400"/>
            <a:ext cx="5715000" cy="5078313"/>
          </a:xfrm>
          <a:prstGeom prst="rect">
            <a:avLst/>
          </a:prstGeom>
          <a:noFill/>
        </p:spPr>
        <p:txBody>
          <a:bodyPr wrap="square" rtlCol="0">
            <a:spAutoFit/>
          </a:bodyPr>
          <a:lstStyle/>
          <a:p>
            <a:r>
              <a:rPr lang="en-US" b="1" u="sng" dirty="0"/>
              <a:t>Interfaces</a:t>
            </a:r>
          </a:p>
          <a:p>
            <a:pPr lvl="1"/>
            <a:r>
              <a:rPr lang="en-US" dirty="0">
                <a:highlight>
                  <a:srgbClr val="FFFF00"/>
                </a:highlight>
              </a:rPr>
              <a:t>Geometry {</a:t>
            </a:r>
            <a:r>
              <a:rPr lang="en-US" dirty="0" err="1">
                <a:highlight>
                  <a:srgbClr val="FFFF00"/>
                </a:highlight>
              </a:rPr>
              <a:t>getLength</a:t>
            </a:r>
            <a:r>
              <a:rPr lang="en-US" dirty="0">
                <a:highlight>
                  <a:srgbClr val="FFFF00"/>
                </a:highlight>
              </a:rPr>
              <a:t>, </a:t>
            </a:r>
            <a:r>
              <a:rPr lang="en-US" dirty="0" err="1">
                <a:highlight>
                  <a:srgbClr val="FFFF00"/>
                </a:highlight>
              </a:rPr>
              <a:t>getArea</a:t>
            </a:r>
            <a:r>
              <a:rPr lang="en-US" dirty="0">
                <a:highlight>
                  <a:srgbClr val="FFFF00"/>
                </a:highlight>
              </a:rPr>
              <a:t>}</a:t>
            </a:r>
          </a:p>
          <a:p>
            <a:pPr lvl="1"/>
            <a:r>
              <a:rPr lang="en-US" dirty="0" err="1"/>
              <a:t>BoundingArea</a:t>
            </a:r>
            <a:r>
              <a:rPr lang="en-US" dirty="0"/>
              <a:t> {</a:t>
            </a:r>
            <a:r>
              <a:rPr lang="en-US" dirty="0" err="1"/>
              <a:t>isInside</a:t>
            </a:r>
            <a:r>
              <a:rPr lang="en-US" dirty="0"/>
              <a:t>}[G]</a:t>
            </a:r>
          </a:p>
          <a:p>
            <a:pPr lvl="1"/>
            <a:r>
              <a:rPr lang="en-US" dirty="0" err="1"/>
              <a:t>Polypoints</a:t>
            </a:r>
            <a:r>
              <a:rPr lang="en-US" dirty="0"/>
              <a:t>{</a:t>
            </a:r>
            <a:r>
              <a:rPr lang="en-US" dirty="0" err="1"/>
              <a:t>getPoints</a:t>
            </a:r>
            <a:r>
              <a:rPr lang="en-US" dirty="0"/>
              <a:t>, </a:t>
            </a:r>
            <a:r>
              <a:rPr lang="en-US" dirty="0" err="1"/>
              <a:t>setPoints</a:t>
            </a:r>
            <a:r>
              <a:rPr lang="en-US" dirty="0"/>
              <a:t>, </a:t>
            </a:r>
            <a:r>
              <a:rPr lang="en-US" dirty="0" err="1"/>
              <a:t>getPointCount</a:t>
            </a:r>
            <a:r>
              <a:rPr lang="en-US" dirty="0"/>
              <a:t>} [G]</a:t>
            </a:r>
          </a:p>
          <a:p>
            <a:endParaRPr lang="en-US" dirty="0"/>
          </a:p>
          <a:p>
            <a:r>
              <a:rPr lang="en-US" b="1" u="sng" dirty="0"/>
              <a:t>Needed Classes:</a:t>
            </a:r>
          </a:p>
          <a:p>
            <a:pPr lvl="1"/>
            <a:r>
              <a:rPr lang="en-US" dirty="0" err="1"/>
              <a:t>BoundingBox</a:t>
            </a:r>
            <a:r>
              <a:rPr lang="en-US" dirty="0"/>
              <a:t> (BA)</a:t>
            </a:r>
          </a:p>
          <a:p>
            <a:pPr lvl="1"/>
            <a:r>
              <a:rPr lang="en-US" dirty="0"/>
              <a:t>Circle (G)</a:t>
            </a:r>
          </a:p>
          <a:p>
            <a:pPr lvl="1"/>
            <a:r>
              <a:rPr lang="en-US" dirty="0"/>
              <a:t>Point (G)</a:t>
            </a:r>
          </a:p>
          <a:p>
            <a:pPr lvl="1"/>
            <a:r>
              <a:rPr lang="en-US" dirty="0" err="1"/>
              <a:t>PointBuffer</a:t>
            </a:r>
            <a:r>
              <a:rPr lang="en-US" dirty="0"/>
              <a:t> (BA)</a:t>
            </a:r>
          </a:p>
          <a:p>
            <a:pPr lvl="1"/>
            <a:r>
              <a:rPr lang="en-US" dirty="0"/>
              <a:t>Polygon (PP)</a:t>
            </a:r>
          </a:p>
          <a:p>
            <a:pPr lvl="1"/>
            <a:r>
              <a:rPr lang="en-US" dirty="0"/>
              <a:t>Polyline (PP)</a:t>
            </a:r>
          </a:p>
          <a:p>
            <a:pPr lvl="1"/>
            <a:r>
              <a:rPr lang="en-US" dirty="0"/>
              <a:t>Rectangle (G)</a:t>
            </a:r>
          </a:p>
          <a:p>
            <a:pPr lvl="1"/>
            <a:r>
              <a:rPr lang="en-US" dirty="0"/>
              <a:t>Square (G)</a:t>
            </a:r>
          </a:p>
          <a:p>
            <a:pPr lvl="1"/>
            <a:r>
              <a:rPr lang="en-US" dirty="0"/>
              <a:t>Test (NA)</a:t>
            </a:r>
          </a:p>
          <a:p>
            <a:endParaRPr lang="en-US" dirty="0"/>
          </a:p>
          <a:p>
            <a:r>
              <a:rPr lang="en-US" i="1" dirty="0"/>
              <a:t>() implements</a:t>
            </a:r>
          </a:p>
          <a:p>
            <a:r>
              <a:rPr lang="en-US" i="1" dirty="0"/>
              <a:t>[] extends</a:t>
            </a:r>
          </a:p>
        </p:txBody>
      </p:sp>
    </p:spTree>
    <p:extLst>
      <p:ext uri="{BB962C8B-B14F-4D97-AF65-F5344CB8AC3E}">
        <p14:creationId xmlns:p14="http://schemas.microsoft.com/office/powerpoint/2010/main" val="2229228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0AD19F24-4D18-6A49-9DD3-30FD22143EEC}"/>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5" name="object 4">
            <a:extLst>
              <a:ext uri="{FF2B5EF4-FFF2-40B4-BE49-F238E27FC236}">
                <a16:creationId xmlns:a16="http://schemas.microsoft.com/office/drawing/2014/main" id="{672DDDA5-202A-6D4B-B9FA-DC77911C81BA}"/>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6" name="object 5">
            <a:extLst>
              <a:ext uri="{FF2B5EF4-FFF2-40B4-BE49-F238E27FC236}">
                <a16:creationId xmlns:a16="http://schemas.microsoft.com/office/drawing/2014/main" id="{3019D920-8094-B342-9390-56C718047215}"/>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7" name="object 6">
            <a:extLst>
              <a:ext uri="{FF2B5EF4-FFF2-40B4-BE49-F238E27FC236}">
                <a16:creationId xmlns:a16="http://schemas.microsoft.com/office/drawing/2014/main" id="{64D75E2E-11F3-384A-A2DF-920E08A38A5C}"/>
              </a:ext>
            </a:extLst>
          </p:cNvPr>
          <p:cNvSpPr txBox="1"/>
          <p:nvPr/>
        </p:nvSpPr>
        <p:spPr>
          <a:xfrm>
            <a:off x="1278382" y="2133600"/>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8" name="object 7">
            <a:extLst>
              <a:ext uri="{FF2B5EF4-FFF2-40B4-BE49-F238E27FC236}">
                <a16:creationId xmlns:a16="http://schemas.microsoft.com/office/drawing/2014/main" id="{B5C1DC82-3B9A-F740-9FB7-BF73F7EAB863}"/>
              </a:ext>
            </a:extLst>
          </p:cNvPr>
          <p:cNvSpPr txBox="1"/>
          <p:nvPr/>
        </p:nvSpPr>
        <p:spPr>
          <a:xfrm>
            <a:off x="209550" y="3002026"/>
            <a:ext cx="1825625" cy="382156"/>
          </a:xfrm>
          <a:prstGeom prst="rect">
            <a:avLst/>
          </a:prstGeom>
        </p:spPr>
        <p:txBody>
          <a:bodyPr vert="horz" wrap="square" lIns="0" tIns="12700" rIns="0" bIns="0" rtlCol="0">
            <a:spAutoFit/>
          </a:bodyPr>
          <a:lstStyle/>
          <a:p>
            <a:pPr marL="12700" marR="5080">
              <a:lnSpc>
                <a:spcPct val="100000"/>
              </a:lnSpc>
              <a:spcBef>
                <a:spcPts val="100"/>
              </a:spcBef>
            </a:pPr>
            <a:r>
              <a:rPr lang="en-US" sz="2400" dirty="0">
                <a:solidFill>
                  <a:srgbClr val="003399"/>
                </a:solidFill>
                <a:latin typeface="Arial Black"/>
                <a:cs typeface="Arial Black"/>
              </a:rPr>
              <a:t>MT </a:t>
            </a:r>
            <a:endParaRPr sz="2400" dirty="0">
              <a:latin typeface="Arial Black"/>
              <a:cs typeface="Arial Black"/>
            </a:endParaRPr>
          </a:p>
        </p:txBody>
      </p:sp>
      <p:sp>
        <p:nvSpPr>
          <p:cNvPr id="9" name="object 8">
            <a:extLst>
              <a:ext uri="{FF2B5EF4-FFF2-40B4-BE49-F238E27FC236}">
                <a16:creationId xmlns:a16="http://schemas.microsoft.com/office/drawing/2014/main" id="{40E61DA6-59A6-8B47-AF54-6E1A5DE22D7A}"/>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0" name="object 9">
            <a:extLst>
              <a:ext uri="{FF2B5EF4-FFF2-40B4-BE49-F238E27FC236}">
                <a16:creationId xmlns:a16="http://schemas.microsoft.com/office/drawing/2014/main" id="{681BE573-AA93-4146-9EFB-60DFECCFC31A}"/>
              </a:ext>
            </a:extLst>
          </p:cNvPr>
          <p:cNvSpPr txBox="1">
            <a:spLocks noGrp="1"/>
          </p:cNvSpPr>
          <p:nvPr>
            <p:ph type="title"/>
          </p:nvPr>
        </p:nvSpPr>
        <p:spPr>
          <a:xfrm>
            <a:off x="2286000" y="533400"/>
            <a:ext cx="3515106" cy="443711"/>
          </a:xfrm>
          <a:prstGeom prst="rect">
            <a:avLst/>
          </a:prstGeom>
        </p:spPr>
        <p:txBody>
          <a:bodyPr vert="horz" wrap="square" lIns="0" tIns="12700" rIns="0" bIns="0" rtlCol="0">
            <a:spAutoFit/>
          </a:bodyPr>
          <a:lstStyle/>
          <a:p>
            <a:pPr marL="12700">
              <a:lnSpc>
                <a:spcPct val="100000"/>
              </a:lnSpc>
              <a:spcBef>
                <a:spcPts val="100"/>
              </a:spcBef>
            </a:pPr>
            <a:r>
              <a:rPr lang="en-US" dirty="0"/>
              <a:t>Midterm Examples</a:t>
            </a:r>
            <a:endParaRPr dirty="0"/>
          </a:p>
        </p:txBody>
      </p:sp>
      <p:sp>
        <p:nvSpPr>
          <p:cNvPr id="11" name="TextBox 10">
            <a:extLst>
              <a:ext uri="{FF2B5EF4-FFF2-40B4-BE49-F238E27FC236}">
                <a16:creationId xmlns:a16="http://schemas.microsoft.com/office/drawing/2014/main" id="{BC54DFF2-1C7F-6249-AEF4-4041E5768981}"/>
              </a:ext>
            </a:extLst>
          </p:cNvPr>
          <p:cNvSpPr txBox="1"/>
          <p:nvPr/>
        </p:nvSpPr>
        <p:spPr>
          <a:xfrm>
            <a:off x="3209206" y="3244334"/>
            <a:ext cx="5816016" cy="369332"/>
          </a:xfrm>
          <a:prstGeom prst="rect">
            <a:avLst/>
          </a:prstGeom>
          <a:noFill/>
        </p:spPr>
        <p:txBody>
          <a:bodyPr wrap="none" rtlCol="0">
            <a:spAutoFit/>
          </a:bodyPr>
          <a:lstStyle/>
          <a:p>
            <a:r>
              <a:rPr lang="en-US" b="1" dirty="0"/>
              <a:t>Check out the class site for an example set of MT questions</a:t>
            </a:r>
          </a:p>
        </p:txBody>
      </p:sp>
    </p:spTree>
    <p:extLst>
      <p:ext uri="{BB962C8B-B14F-4D97-AF65-F5344CB8AC3E}">
        <p14:creationId xmlns:p14="http://schemas.microsoft.com/office/powerpoint/2010/main" val="299456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3" name="object 3"/>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4" name="object 4"/>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5" name="object 5"/>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6" name="object 6"/>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7" name="object 7"/>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8" name="object 8"/>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Unified Modeling Language</a:t>
            </a:r>
            <a:endParaRPr dirty="0"/>
          </a:p>
        </p:txBody>
      </p:sp>
      <p:sp>
        <p:nvSpPr>
          <p:cNvPr id="12" name="TextBox 11">
            <a:extLst>
              <a:ext uri="{FF2B5EF4-FFF2-40B4-BE49-F238E27FC236}">
                <a16:creationId xmlns:a16="http://schemas.microsoft.com/office/drawing/2014/main" id="{D342FE9C-BA4B-3841-AFE1-B0E477BD817C}"/>
              </a:ext>
            </a:extLst>
          </p:cNvPr>
          <p:cNvSpPr txBox="1"/>
          <p:nvPr/>
        </p:nvSpPr>
        <p:spPr>
          <a:xfrm>
            <a:off x="3733800" y="1669701"/>
            <a:ext cx="5029200" cy="2585323"/>
          </a:xfrm>
          <a:prstGeom prst="rect">
            <a:avLst/>
          </a:prstGeom>
          <a:noFill/>
        </p:spPr>
        <p:txBody>
          <a:bodyPr wrap="square" rtlCol="0">
            <a:spAutoFit/>
          </a:bodyPr>
          <a:lstStyle/>
          <a:p>
            <a:r>
              <a:rPr lang="en-US" dirty="0"/>
              <a:t>UML is a </a:t>
            </a:r>
            <a:r>
              <a:rPr lang="en-US" b="1" dirty="0"/>
              <a:t>standardized</a:t>
            </a:r>
            <a:r>
              <a:rPr lang="en-US" dirty="0"/>
              <a:t> modeling language consisting of diagrams</a:t>
            </a:r>
          </a:p>
          <a:p>
            <a:endParaRPr lang="en-US" dirty="0"/>
          </a:p>
          <a:p>
            <a:pPr marL="342900" indent="-342900">
              <a:buAutoNum type="arabicPeriod"/>
            </a:pPr>
            <a:r>
              <a:rPr lang="en-US" dirty="0"/>
              <a:t>Developed to help system and software developers specify, visualize, document and construct software systems.</a:t>
            </a:r>
          </a:p>
          <a:p>
            <a:pPr marL="342900" indent="-342900">
              <a:buAutoNum type="arabicPeriod"/>
            </a:pPr>
            <a:endParaRPr lang="en-US" dirty="0"/>
          </a:p>
          <a:p>
            <a:pPr marL="342900" indent="-342900">
              <a:buAutoNum type="arabicPeriod"/>
            </a:pPr>
            <a:r>
              <a:rPr lang="en-US" dirty="0"/>
              <a:t>UML is another way of modeling an abstraction of reality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3" name="object 3"/>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4" name="object 4"/>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5" name="object 5"/>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6" name="object 6"/>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7" name="object 7"/>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8" name="object 8"/>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UML Class</a:t>
            </a:r>
            <a:endParaRPr dirty="0"/>
          </a:p>
        </p:txBody>
      </p:sp>
      <p:pic>
        <p:nvPicPr>
          <p:cNvPr id="9" name="Picture 8">
            <a:extLst>
              <a:ext uri="{FF2B5EF4-FFF2-40B4-BE49-F238E27FC236}">
                <a16:creationId xmlns:a16="http://schemas.microsoft.com/office/drawing/2014/main" id="{A2CF5FFB-9C1C-8D40-A026-2014DB904756}"/>
              </a:ext>
            </a:extLst>
          </p:cNvPr>
          <p:cNvPicPr>
            <a:picLocks noChangeAspect="1"/>
          </p:cNvPicPr>
          <p:nvPr/>
        </p:nvPicPr>
        <p:blipFill>
          <a:blip r:embed="rId2"/>
          <a:stretch>
            <a:fillRect/>
          </a:stretch>
        </p:blipFill>
        <p:spPr>
          <a:xfrm>
            <a:off x="4234550" y="1614190"/>
            <a:ext cx="3657600" cy="1625600"/>
          </a:xfrm>
          <a:prstGeom prst="rect">
            <a:avLst/>
          </a:prstGeom>
        </p:spPr>
      </p:pic>
      <p:sp>
        <p:nvSpPr>
          <p:cNvPr id="10" name="TextBox 9">
            <a:extLst>
              <a:ext uri="{FF2B5EF4-FFF2-40B4-BE49-F238E27FC236}">
                <a16:creationId xmlns:a16="http://schemas.microsoft.com/office/drawing/2014/main" id="{CD6CCC04-7920-594D-B4E0-A571817DD269}"/>
              </a:ext>
            </a:extLst>
          </p:cNvPr>
          <p:cNvSpPr txBox="1"/>
          <p:nvPr/>
        </p:nvSpPr>
        <p:spPr>
          <a:xfrm>
            <a:off x="3886200" y="3618211"/>
            <a:ext cx="5023396" cy="2862322"/>
          </a:xfrm>
          <a:prstGeom prst="rect">
            <a:avLst/>
          </a:prstGeom>
          <a:noFill/>
        </p:spPr>
        <p:txBody>
          <a:bodyPr wrap="square" rtlCol="0">
            <a:spAutoFit/>
          </a:bodyPr>
          <a:lstStyle/>
          <a:p>
            <a:r>
              <a:rPr lang="en-US" dirty="0"/>
              <a:t>Classes are represented as rectangles with stacked compartments:</a:t>
            </a:r>
          </a:p>
          <a:p>
            <a:endParaRPr lang="en-US" dirty="0"/>
          </a:p>
          <a:p>
            <a:r>
              <a:rPr lang="en-US" dirty="0"/>
              <a:t>The top compartment shows the </a:t>
            </a:r>
            <a:r>
              <a:rPr lang="en-US" b="1" dirty="0"/>
              <a:t>class name </a:t>
            </a:r>
            <a:r>
              <a:rPr lang="en-US" dirty="0"/>
              <a:t>(Flight)</a:t>
            </a:r>
          </a:p>
          <a:p>
            <a:r>
              <a:rPr lang="en-US" dirty="0"/>
              <a:t>The middle: the </a:t>
            </a:r>
            <a:r>
              <a:rPr lang="en-US" b="1" dirty="0"/>
              <a:t>class attributes</a:t>
            </a:r>
          </a:p>
          <a:p>
            <a:r>
              <a:rPr lang="en-US" dirty="0"/>
              <a:t>The last: the class operations (aka methods)</a:t>
            </a:r>
          </a:p>
          <a:p>
            <a:endParaRPr lang="en-US" dirty="0"/>
          </a:p>
          <a:p>
            <a:r>
              <a:rPr lang="en-US" dirty="0"/>
              <a:t>Think about how this already mirrors our structure of (</a:t>
            </a:r>
            <a:r>
              <a:rPr lang="en-US" b="1" dirty="0"/>
              <a:t>Attributes</a:t>
            </a:r>
            <a:r>
              <a:rPr lang="en-US" dirty="0"/>
              <a:t>, </a:t>
            </a:r>
            <a:r>
              <a:rPr lang="en-US" b="1" dirty="0"/>
              <a:t>Constructors</a:t>
            </a:r>
            <a:r>
              <a:rPr lang="en-US" dirty="0"/>
              <a:t>, Getters&amp; Setters, </a:t>
            </a:r>
            <a:r>
              <a:rPr lang="en-US" b="1" dirty="0"/>
              <a:t>Methods</a:t>
            </a:r>
            <a:r>
              <a:rPr lang="en-US" dirty="0"/>
              <a:t>)</a:t>
            </a:r>
          </a:p>
        </p:txBody>
      </p:sp>
    </p:spTree>
    <p:extLst>
      <p:ext uri="{BB962C8B-B14F-4D97-AF65-F5344CB8AC3E}">
        <p14:creationId xmlns:p14="http://schemas.microsoft.com/office/powerpoint/2010/main" val="2330201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3" name="object 3"/>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4" name="object 4"/>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5" name="object 5"/>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6" name="object 6"/>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7" name="object 7"/>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8" name="object 8"/>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UML Class</a:t>
            </a:r>
            <a:endParaRPr dirty="0"/>
          </a:p>
        </p:txBody>
      </p:sp>
      <p:pic>
        <p:nvPicPr>
          <p:cNvPr id="9" name="Picture 8">
            <a:extLst>
              <a:ext uri="{FF2B5EF4-FFF2-40B4-BE49-F238E27FC236}">
                <a16:creationId xmlns:a16="http://schemas.microsoft.com/office/drawing/2014/main" id="{A2CF5FFB-9C1C-8D40-A026-2014DB904756}"/>
              </a:ext>
            </a:extLst>
          </p:cNvPr>
          <p:cNvPicPr>
            <a:picLocks noChangeAspect="1"/>
          </p:cNvPicPr>
          <p:nvPr/>
        </p:nvPicPr>
        <p:blipFill>
          <a:blip r:embed="rId2"/>
          <a:stretch>
            <a:fillRect/>
          </a:stretch>
        </p:blipFill>
        <p:spPr>
          <a:xfrm>
            <a:off x="4234550" y="1614190"/>
            <a:ext cx="3657600" cy="1625600"/>
          </a:xfrm>
          <a:prstGeom prst="rect">
            <a:avLst/>
          </a:prstGeom>
        </p:spPr>
      </p:pic>
      <p:sp>
        <p:nvSpPr>
          <p:cNvPr id="10" name="TextBox 9">
            <a:extLst>
              <a:ext uri="{FF2B5EF4-FFF2-40B4-BE49-F238E27FC236}">
                <a16:creationId xmlns:a16="http://schemas.microsoft.com/office/drawing/2014/main" id="{CD6CCC04-7920-594D-B4E0-A571817DD269}"/>
              </a:ext>
            </a:extLst>
          </p:cNvPr>
          <p:cNvSpPr txBox="1"/>
          <p:nvPr/>
        </p:nvSpPr>
        <p:spPr>
          <a:xfrm>
            <a:off x="3810000" y="3618211"/>
            <a:ext cx="5023396" cy="2677656"/>
          </a:xfrm>
          <a:prstGeom prst="rect">
            <a:avLst/>
          </a:prstGeom>
          <a:noFill/>
        </p:spPr>
        <p:txBody>
          <a:bodyPr wrap="square" rtlCol="0">
            <a:spAutoFit/>
          </a:bodyPr>
          <a:lstStyle/>
          <a:p>
            <a:r>
              <a:rPr lang="en-US" sz="1200" dirty="0"/>
              <a:t>Attribute lines are optional but if included are written in the following structure:</a:t>
            </a:r>
          </a:p>
          <a:p>
            <a:endParaRPr lang="en-US" sz="1200" dirty="0"/>
          </a:p>
          <a:p>
            <a:r>
              <a:rPr lang="en-US" sz="1200" b="1" i="1" dirty="0"/>
              <a:t>             Name : attribute type</a:t>
            </a:r>
          </a:p>
          <a:p>
            <a:endParaRPr lang="en-US" sz="1200" dirty="0"/>
          </a:p>
          <a:p>
            <a:r>
              <a:rPr lang="en-US" sz="1200" dirty="0"/>
              <a:t>In many “everyday” class diagrams, the attribute types usually show units that make sense to readers (i.e., minutes, dollars, etc.). However, a class diagram that will be used to generate code needs classes whose attribute types are limited to the types provided by the programming language, or types included in the model that will also be implemented in the system.</a:t>
            </a:r>
          </a:p>
          <a:p>
            <a:endParaRPr lang="en-US" sz="1200" dirty="0"/>
          </a:p>
          <a:p>
            <a:r>
              <a:rPr lang="en-US" sz="1200" dirty="0"/>
              <a:t>Often default values will be provided as well:</a:t>
            </a:r>
          </a:p>
          <a:p>
            <a:endParaRPr lang="en-US" sz="1200" dirty="0"/>
          </a:p>
          <a:p>
            <a:pPr lvl="1"/>
            <a:r>
              <a:rPr lang="en-US" sz="1200" b="1" i="1" dirty="0" err="1"/>
              <a:t>MyBank</a:t>
            </a:r>
            <a:r>
              <a:rPr lang="en-US" sz="1200" b="1" i="1" dirty="0"/>
              <a:t>: double = 0</a:t>
            </a:r>
          </a:p>
        </p:txBody>
      </p:sp>
      <p:sp>
        <p:nvSpPr>
          <p:cNvPr id="11" name="Rectangle 10">
            <a:extLst>
              <a:ext uri="{FF2B5EF4-FFF2-40B4-BE49-F238E27FC236}">
                <a16:creationId xmlns:a16="http://schemas.microsoft.com/office/drawing/2014/main" id="{46816352-D50C-2B49-9FF0-8A77FA26D4B5}"/>
              </a:ext>
            </a:extLst>
          </p:cNvPr>
          <p:cNvSpPr/>
          <p:nvPr/>
        </p:nvSpPr>
        <p:spPr>
          <a:xfrm>
            <a:off x="4114800" y="1905000"/>
            <a:ext cx="3939540" cy="838200"/>
          </a:xfrm>
          <a:prstGeom prst="rect">
            <a:avLst/>
          </a:prstGeom>
          <a:solidFill>
            <a:schemeClr val="accent2">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95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3" name="object 3"/>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4" name="object 4"/>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5" name="object 5"/>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6" name="object 6"/>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7" name="object 7"/>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8" name="object 8"/>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UML Class</a:t>
            </a:r>
            <a:endParaRPr dirty="0"/>
          </a:p>
        </p:txBody>
      </p:sp>
      <p:pic>
        <p:nvPicPr>
          <p:cNvPr id="9" name="Picture 8">
            <a:extLst>
              <a:ext uri="{FF2B5EF4-FFF2-40B4-BE49-F238E27FC236}">
                <a16:creationId xmlns:a16="http://schemas.microsoft.com/office/drawing/2014/main" id="{A2CF5FFB-9C1C-8D40-A026-2014DB904756}"/>
              </a:ext>
            </a:extLst>
          </p:cNvPr>
          <p:cNvPicPr>
            <a:picLocks noChangeAspect="1"/>
          </p:cNvPicPr>
          <p:nvPr/>
        </p:nvPicPr>
        <p:blipFill>
          <a:blip r:embed="rId2"/>
          <a:stretch>
            <a:fillRect/>
          </a:stretch>
        </p:blipFill>
        <p:spPr>
          <a:xfrm>
            <a:off x="4234550" y="1614190"/>
            <a:ext cx="3657600" cy="1625600"/>
          </a:xfrm>
          <a:prstGeom prst="rect">
            <a:avLst/>
          </a:prstGeom>
        </p:spPr>
      </p:pic>
      <p:sp>
        <p:nvSpPr>
          <p:cNvPr id="10" name="TextBox 9">
            <a:extLst>
              <a:ext uri="{FF2B5EF4-FFF2-40B4-BE49-F238E27FC236}">
                <a16:creationId xmlns:a16="http://schemas.microsoft.com/office/drawing/2014/main" id="{CD6CCC04-7920-594D-B4E0-A571817DD269}"/>
              </a:ext>
            </a:extLst>
          </p:cNvPr>
          <p:cNvSpPr txBox="1"/>
          <p:nvPr/>
        </p:nvSpPr>
        <p:spPr>
          <a:xfrm>
            <a:off x="3810000" y="3618211"/>
            <a:ext cx="5023396" cy="1938992"/>
          </a:xfrm>
          <a:prstGeom prst="rect">
            <a:avLst/>
          </a:prstGeom>
          <a:noFill/>
        </p:spPr>
        <p:txBody>
          <a:bodyPr wrap="square" rtlCol="0">
            <a:spAutoFit/>
          </a:bodyPr>
          <a:lstStyle/>
          <a:p>
            <a:r>
              <a:rPr lang="en-US" sz="1200" dirty="0"/>
              <a:t>Operations are documented is a list format in the following notation:</a:t>
            </a:r>
          </a:p>
          <a:p>
            <a:endParaRPr lang="en-US" sz="1200" dirty="0"/>
          </a:p>
          <a:p>
            <a:pPr lvl="1"/>
            <a:r>
              <a:rPr lang="en-US" sz="1200" b="1" i="1" dirty="0"/>
              <a:t>Name(parameter list) : type of value returned </a:t>
            </a:r>
          </a:p>
          <a:p>
            <a:endParaRPr lang="en-US" sz="1200" dirty="0"/>
          </a:p>
          <a:p>
            <a:r>
              <a:rPr lang="en-US" sz="1200" dirty="0"/>
              <a:t>(think to the signature of your methods like </a:t>
            </a:r>
            <a:r>
              <a:rPr lang="en-US" sz="1200" dirty="0" err="1"/>
              <a:t>isInside</a:t>
            </a:r>
            <a:r>
              <a:rPr lang="en-US" sz="1200" dirty="0"/>
              <a:t>!)</a:t>
            </a:r>
          </a:p>
          <a:p>
            <a:endParaRPr lang="en-US" sz="1200" dirty="0"/>
          </a:p>
          <a:p>
            <a:r>
              <a:rPr lang="en-US" sz="1200" dirty="0"/>
              <a:t>When parameters are needed the name and type should be explicitly provided:</a:t>
            </a:r>
          </a:p>
          <a:p>
            <a:pPr lvl="1"/>
            <a:endParaRPr lang="en-US" sz="1200" i="1" dirty="0"/>
          </a:p>
          <a:p>
            <a:pPr lvl="1"/>
            <a:r>
              <a:rPr lang="en-US" sz="1200" b="1" i="1" dirty="0" err="1"/>
              <a:t>isInside</a:t>
            </a:r>
            <a:r>
              <a:rPr lang="en-US" sz="1200" b="1" i="1" dirty="0"/>
              <a:t> (P1 : Point, P2: Point) : Boolean </a:t>
            </a:r>
          </a:p>
        </p:txBody>
      </p:sp>
      <p:sp>
        <p:nvSpPr>
          <p:cNvPr id="11" name="Rectangle 10">
            <a:extLst>
              <a:ext uri="{FF2B5EF4-FFF2-40B4-BE49-F238E27FC236}">
                <a16:creationId xmlns:a16="http://schemas.microsoft.com/office/drawing/2014/main" id="{46816352-D50C-2B49-9FF0-8A77FA26D4B5}"/>
              </a:ext>
            </a:extLst>
          </p:cNvPr>
          <p:cNvSpPr/>
          <p:nvPr/>
        </p:nvSpPr>
        <p:spPr>
          <a:xfrm>
            <a:off x="4093580" y="2615416"/>
            <a:ext cx="3939540" cy="686329"/>
          </a:xfrm>
          <a:prstGeom prst="rect">
            <a:avLst/>
          </a:prstGeom>
          <a:solidFill>
            <a:schemeClr val="accent2">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828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257AA7-B4A5-824C-94D4-DFA3F31608AA}"/>
              </a:ext>
            </a:extLst>
          </p:cNvPr>
          <p:cNvPicPr>
            <a:picLocks noChangeAspect="1"/>
          </p:cNvPicPr>
          <p:nvPr/>
        </p:nvPicPr>
        <p:blipFill rotWithShape="1">
          <a:blip r:embed="rId2"/>
          <a:srcRect r="4824"/>
          <a:stretch/>
        </p:blipFill>
        <p:spPr>
          <a:xfrm>
            <a:off x="4419600" y="2743200"/>
            <a:ext cx="3429001" cy="1676400"/>
          </a:xfrm>
          <a:prstGeom prst="rect">
            <a:avLst/>
          </a:prstGeom>
        </p:spPr>
      </p:pic>
      <p:sp>
        <p:nvSpPr>
          <p:cNvPr id="5" name="object 2">
            <a:extLst>
              <a:ext uri="{FF2B5EF4-FFF2-40B4-BE49-F238E27FC236}">
                <a16:creationId xmlns:a16="http://schemas.microsoft.com/office/drawing/2014/main" id="{D5EADCDF-7C0D-894D-96A6-9CAFDD9BA823}"/>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6" name="object 3">
            <a:extLst>
              <a:ext uri="{FF2B5EF4-FFF2-40B4-BE49-F238E27FC236}">
                <a16:creationId xmlns:a16="http://schemas.microsoft.com/office/drawing/2014/main" id="{D21F7D39-D90D-674C-83B2-933C38431501}"/>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7" name="object 4">
            <a:extLst>
              <a:ext uri="{FF2B5EF4-FFF2-40B4-BE49-F238E27FC236}">
                <a16:creationId xmlns:a16="http://schemas.microsoft.com/office/drawing/2014/main" id="{30BB80CB-CC48-9148-91D2-42719058CC97}"/>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8" name="object 5">
            <a:extLst>
              <a:ext uri="{FF2B5EF4-FFF2-40B4-BE49-F238E27FC236}">
                <a16:creationId xmlns:a16="http://schemas.microsoft.com/office/drawing/2014/main" id="{2050A706-AD81-F341-9D59-F6498E92C4F6}"/>
              </a:ext>
            </a:extLst>
          </p:cNvPr>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9" name="object 6">
            <a:extLst>
              <a:ext uri="{FF2B5EF4-FFF2-40B4-BE49-F238E27FC236}">
                <a16:creationId xmlns:a16="http://schemas.microsoft.com/office/drawing/2014/main" id="{A257F8E2-74DC-1D4F-95D0-42456082E02E}"/>
              </a:ext>
            </a:extLst>
          </p:cNvPr>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10" name="object 7">
            <a:extLst>
              <a:ext uri="{FF2B5EF4-FFF2-40B4-BE49-F238E27FC236}">
                <a16:creationId xmlns:a16="http://schemas.microsoft.com/office/drawing/2014/main" id="{2AE13C53-DBC3-9645-A1F6-70C79B2F9D91}"/>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1" name="object 8">
            <a:extLst>
              <a:ext uri="{FF2B5EF4-FFF2-40B4-BE49-F238E27FC236}">
                <a16:creationId xmlns:a16="http://schemas.microsoft.com/office/drawing/2014/main" id="{1534F659-ED6F-5540-B59F-7C923A10438D}"/>
              </a:ext>
            </a:extLst>
          </p:cNvPr>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UML Class</a:t>
            </a:r>
            <a:endParaRPr dirty="0"/>
          </a:p>
        </p:txBody>
      </p:sp>
      <p:sp>
        <p:nvSpPr>
          <p:cNvPr id="13" name="TextBox 12">
            <a:extLst>
              <a:ext uri="{FF2B5EF4-FFF2-40B4-BE49-F238E27FC236}">
                <a16:creationId xmlns:a16="http://schemas.microsoft.com/office/drawing/2014/main" id="{A07214EB-56F2-1843-BE71-C524C49D1E61}"/>
              </a:ext>
            </a:extLst>
          </p:cNvPr>
          <p:cNvSpPr txBox="1"/>
          <p:nvPr/>
        </p:nvSpPr>
        <p:spPr>
          <a:xfrm>
            <a:off x="3733800" y="1871388"/>
            <a:ext cx="5023396" cy="461665"/>
          </a:xfrm>
          <a:prstGeom prst="rect">
            <a:avLst/>
          </a:prstGeom>
          <a:noFill/>
        </p:spPr>
        <p:txBody>
          <a:bodyPr wrap="square" rtlCol="0">
            <a:spAutoFit/>
          </a:bodyPr>
          <a:lstStyle/>
          <a:p>
            <a:r>
              <a:rPr lang="en-US" sz="1200" dirty="0"/>
              <a:t>In important (or specific cases) UML can be used to diagram a particular instance of a class</a:t>
            </a:r>
          </a:p>
        </p:txBody>
      </p:sp>
    </p:spTree>
    <p:extLst>
      <p:ext uri="{BB962C8B-B14F-4D97-AF65-F5344CB8AC3E}">
        <p14:creationId xmlns:p14="http://schemas.microsoft.com/office/powerpoint/2010/main" val="3912372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6709A81-2B2E-8D42-BE86-C44C480E906C}"/>
              </a:ext>
            </a:extLst>
          </p:cNvPr>
          <p:cNvSpPr/>
          <p:nvPr/>
        </p:nvSpPr>
        <p:spPr>
          <a:xfrm>
            <a:off x="21492" y="2205931"/>
            <a:ext cx="3886200" cy="487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2">
            <a:extLst>
              <a:ext uri="{FF2B5EF4-FFF2-40B4-BE49-F238E27FC236}">
                <a16:creationId xmlns:a16="http://schemas.microsoft.com/office/drawing/2014/main" id="{D5EADCDF-7C0D-894D-96A6-9CAFDD9BA823}"/>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6" name="object 3">
            <a:extLst>
              <a:ext uri="{FF2B5EF4-FFF2-40B4-BE49-F238E27FC236}">
                <a16:creationId xmlns:a16="http://schemas.microsoft.com/office/drawing/2014/main" id="{D21F7D39-D90D-674C-83B2-933C38431501}"/>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7" name="object 4">
            <a:extLst>
              <a:ext uri="{FF2B5EF4-FFF2-40B4-BE49-F238E27FC236}">
                <a16:creationId xmlns:a16="http://schemas.microsoft.com/office/drawing/2014/main" id="{30BB80CB-CC48-9148-91D2-42719058CC97}"/>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8" name="object 5">
            <a:extLst>
              <a:ext uri="{FF2B5EF4-FFF2-40B4-BE49-F238E27FC236}">
                <a16:creationId xmlns:a16="http://schemas.microsoft.com/office/drawing/2014/main" id="{2050A706-AD81-F341-9D59-F6498E92C4F6}"/>
              </a:ext>
            </a:extLst>
          </p:cNvPr>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9" name="object 6">
            <a:extLst>
              <a:ext uri="{FF2B5EF4-FFF2-40B4-BE49-F238E27FC236}">
                <a16:creationId xmlns:a16="http://schemas.microsoft.com/office/drawing/2014/main" id="{A257F8E2-74DC-1D4F-95D0-42456082E02E}"/>
              </a:ext>
            </a:extLst>
          </p:cNvPr>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10" name="object 7">
            <a:extLst>
              <a:ext uri="{FF2B5EF4-FFF2-40B4-BE49-F238E27FC236}">
                <a16:creationId xmlns:a16="http://schemas.microsoft.com/office/drawing/2014/main" id="{2AE13C53-DBC3-9645-A1F6-70C79B2F9D91}"/>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1" name="object 8">
            <a:extLst>
              <a:ext uri="{FF2B5EF4-FFF2-40B4-BE49-F238E27FC236}">
                <a16:creationId xmlns:a16="http://schemas.microsoft.com/office/drawing/2014/main" id="{1534F659-ED6F-5540-B59F-7C923A10438D}"/>
              </a:ext>
            </a:extLst>
          </p:cNvPr>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UML Inheritance</a:t>
            </a:r>
            <a:endParaRPr dirty="0"/>
          </a:p>
        </p:txBody>
      </p:sp>
      <p:sp>
        <p:nvSpPr>
          <p:cNvPr id="13" name="TextBox 12">
            <a:extLst>
              <a:ext uri="{FF2B5EF4-FFF2-40B4-BE49-F238E27FC236}">
                <a16:creationId xmlns:a16="http://schemas.microsoft.com/office/drawing/2014/main" id="{A07214EB-56F2-1843-BE71-C524C49D1E61}"/>
              </a:ext>
            </a:extLst>
          </p:cNvPr>
          <p:cNvSpPr txBox="1"/>
          <p:nvPr/>
        </p:nvSpPr>
        <p:spPr>
          <a:xfrm>
            <a:off x="3030944" y="1443810"/>
            <a:ext cx="5023396" cy="769441"/>
          </a:xfrm>
          <a:prstGeom prst="rect">
            <a:avLst/>
          </a:prstGeom>
          <a:noFill/>
        </p:spPr>
        <p:txBody>
          <a:bodyPr wrap="square" rtlCol="0">
            <a:spAutoFit/>
          </a:bodyPr>
          <a:lstStyle/>
          <a:p>
            <a:r>
              <a:rPr lang="en-US" sz="1600" b="1" dirty="0"/>
              <a:t>REVIEW: </a:t>
            </a:r>
            <a:r>
              <a:rPr lang="en-US" sz="1400" dirty="0"/>
              <a:t>inheritance refers to the ability of one class (child class) to inherit the identical functionality of another class (super class), and then add new functionality of its own.</a:t>
            </a:r>
            <a:endParaRPr lang="en-US" sz="1200" dirty="0"/>
          </a:p>
        </p:txBody>
      </p:sp>
      <p:pic>
        <p:nvPicPr>
          <p:cNvPr id="2" name="Picture 1">
            <a:extLst>
              <a:ext uri="{FF2B5EF4-FFF2-40B4-BE49-F238E27FC236}">
                <a16:creationId xmlns:a16="http://schemas.microsoft.com/office/drawing/2014/main" id="{0ACCD6B4-7459-5949-9290-3D45937B5C12}"/>
              </a:ext>
            </a:extLst>
          </p:cNvPr>
          <p:cNvPicPr>
            <a:picLocks noChangeAspect="1"/>
          </p:cNvPicPr>
          <p:nvPr/>
        </p:nvPicPr>
        <p:blipFill>
          <a:blip r:embed="rId2"/>
          <a:stretch>
            <a:fillRect/>
          </a:stretch>
        </p:blipFill>
        <p:spPr>
          <a:xfrm>
            <a:off x="4737541" y="3346137"/>
            <a:ext cx="4215357" cy="2508249"/>
          </a:xfrm>
          <a:prstGeom prst="rect">
            <a:avLst/>
          </a:prstGeom>
        </p:spPr>
      </p:pic>
      <p:pic>
        <p:nvPicPr>
          <p:cNvPr id="3" name="Picture 2">
            <a:extLst>
              <a:ext uri="{FF2B5EF4-FFF2-40B4-BE49-F238E27FC236}">
                <a16:creationId xmlns:a16="http://schemas.microsoft.com/office/drawing/2014/main" id="{35FCA4D7-0870-BB46-B1C7-0F29FC71501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0697" y="3355887"/>
            <a:ext cx="4215357" cy="2508250"/>
          </a:xfrm>
          <a:prstGeom prst="rect">
            <a:avLst/>
          </a:prstGeom>
        </p:spPr>
      </p:pic>
    </p:spTree>
    <p:extLst>
      <p:ext uri="{BB962C8B-B14F-4D97-AF65-F5344CB8AC3E}">
        <p14:creationId xmlns:p14="http://schemas.microsoft.com/office/powerpoint/2010/main" val="2763177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D5EADCDF-7C0D-894D-96A6-9CAFDD9BA823}"/>
              </a:ext>
            </a:extLst>
          </p:cNvPr>
          <p:cNvSpPr/>
          <p:nvPr/>
        </p:nvSpPr>
        <p:spPr>
          <a:xfrm>
            <a:off x="250697" y="188976"/>
            <a:ext cx="1295400" cy="1295400"/>
          </a:xfrm>
          <a:custGeom>
            <a:avLst/>
            <a:gdLst/>
            <a:ahLst/>
            <a:cxnLst/>
            <a:rect l="l" t="t" r="r" b="b"/>
            <a:pathLst>
              <a:path w="1295400" h="1295400">
                <a:moveTo>
                  <a:pt x="647700" y="0"/>
                </a:moveTo>
                <a:lnTo>
                  <a:pt x="599360" y="1776"/>
                </a:lnTo>
                <a:lnTo>
                  <a:pt x="551986" y="7021"/>
                </a:lnTo>
                <a:lnTo>
                  <a:pt x="505702" y="15611"/>
                </a:lnTo>
                <a:lnTo>
                  <a:pt x="460633" y="27419"/>
                </a:lnTo>
                <a:lnTo>
                  <a:pt x="416905" y="42321"/>
                </a:lnTo>
                <a:lnTo>
                  <a:pt x="374643" y="60191"/>
                </a:lnTo>
                <a:lnTo>
                  <a:pt x="333972" y="80905"/>
                </a:lnTo>
                <a:lnTo>
                  <a:pt x="295017" y="104337"/>
                </a:lnTo>
                <a:lnTo>
                  <a:pt x="257904" y="130362"/>
                </a:lnTo>
                <a:lnTo>
                  <a:pt x="222758" y="158854"/>
                </a:lnTo>
                <a:lnTo>
                  <a:pt x="189704" y="189690"/>
                </a:lnTo>
                <a:lnTo>
                  <a:pt x="158867" y="222743"/>
                </a:lnTo>
                <a:lnTo>
                  <a:pt x="130373" y="257888"/>
                </a:lnTo>
                <a:lnTo>
                  <a:pt x="104346" y="295001"/>
                </a:lnTo>
                <a:lnTo>
                  <a:pt x="80913" y="333955"/>
                </a:lnTo>
                <a:lnTo>
                  <a:pt x="60197" y="374626"/>
                </a:lnTo>
                <a:lnTo>
                  <a:pt x="42325" y="416889"/>
                </a:lnTo>
                <a:lnTo>
                  <a:pt x="27422" y="460619"/>
                </a:lnTo>
                <a:lnTo>
                  <a:pt x="15612" y="505690"/>
                </a:lnTo>
                <a:lnTo>
                  <a:pt x="7022" y="551977"/>
                </a:lnTo>
                <a:lnTo>
                  <a:pt x="1776" y="599355"/>
                </a:lnTo>
                <a:lnTo>
                  <a:pt x="0" y="647700"/>
                </a:lnTo>
                <a:lnTo>
                  <a:pt x="1776" y="696044"/>
                </a:lnTo>
                <a:lnTo>
                  <a:pt x="7022" y="743422"/>
                </a:lnTo>
                <a:lnTo>
                  <a:pt x="15612" y="789709"/>
                </a:lnTo>
                <a:lnTo>
                  <a:pt x="27422" y="834780"/>
                </a:lnTo>
                <a:lnTo>
                  <a:pt x="42325" y="878510"/>
                </a:lnTo>
                <a:lnTo>
                  <a:pt x="60197" y="920773"/>
                </a:lnTo>
                <a:lnTo>
                  <a:pt x="80913" y="961444"/>
                </a:lnTo>
                <a:lnTo>
                  <a:pt x="104346" y="1000398"/>
                </a:lnTo>
                <a:lnTo>
                  <a:pt x="130373" y="1037511"/>
                </a:lnTo>
                <a:lnTo>
                  <a:pt x="158867" y="1072656"/>
                </a:lnTo>
                <a:lnTo>
                  <a:pt x="189704" y="1105709"/>
                </a:lnTo>
                <a:lnTo>
                  <a:pt x="222758" y="1136545"/>
                </a:lnTo>
                <a:lnTo>
                  <a:pt x="257904" y="1165037"/>
                </a:lnTo>
                <a:lnTo>
                  <a:pt x="295017" y="1191062"/>
                </a:lnTo>
                <a:lnTo>
                  <a:pt x="333972" y="1214494"/>
                </a:lnTo>
                <a:lnTo>
                  <a:pt x="374643" y="1235208"/>
                </a:lnTo>
                <a:lnTo>
                  <a:pt x="416905" y="1253078"/>
                </a:lnTo>
                <a:lnTo>
                  <a:pt x="460633" y="1267980"/>
                </a:lnTo>
                <a:lnTo>
                  <a:pt x="505702" y="1279788"/>
                </a:lnTo>
                <a:lnTo>
                  <a:pt x="551986" y="1288378"/>
                </a:lnTo>
                <a:lnTo>
                  <a:pt x="599360" y="1293623"/>
                </a:lnTo>
                <a:lnTo>
                  <a:pt x="647700" y="1295400"/>
                </a:lnTo>
                <a:lnTo>
                  <a:pt x="696039" y="1293623"/>
                </a:lnTo>
                <a:lnTo>
                  <a:pt x="743413" y="1288378"/>
                </a:lnTo>
                <a:lnTo>
                  <a:pt x="789697" y="1279788"/>
                </a:lnTo>
                <a:lnTo>
                  <a:pt x="834766" y="1267980"/>
                </a:lnTo>
                <a:lnTo>
                  <a:pt x="878494" y="1253078"/>
                </a:lnTo>
                <a:lnTo>
                  <a:pt x="920756" y="1235208"/>
                </a:lnTo>
                <a:lnTo>
                  <a:pt x="961427" y="1214494"/>
                </a:lnTo>
                <a:lnTo>
                  <a:pt x="1000382" y="1191062"/>
                </a:lnTo>
                <a:lnTo>
                  <a:pt x="1037495" y="1165037"/>
                </a:lnTo>
                <a:lnTo>
                  <a:pt x="1072641" y="1136545"/>
                </a:lnTo>
                <a:lnTo>
                  <a:pt x="1105695" y="1105709"/>
                </a:lnTo>
                <a:lnTo>
                  <a:pt x="1136532" y="1072656"/>
                </a:lnTo>
                <a:lnTo>
                  <a:pt x="1165026" y="1037511"/>
                </a:lnTo>
                <a:lnTo>
                  <a:pt x="1191053" y="1000398"/>
                </a:lnTo>
                <a:lnTo>
                  <a:pt x="1214486" y="961444"/>
                </a:lnTo>
                <a:lnTo>
                  <a:pt x="1235202" y="920773"/>
                </a:lnTo>
                <a:lnTo>
                  <a:pt x="1253074" y="878510"/>
                </a:lnTo>
                <a:lnTo>
                  <a:pt x="1267977" y="834780"/>
                </a:lnTo>
                <a:lnTo>
                  <a:pt x="1279787" y="789709"/>
                </a:lnTo>
                <a:lnTo>
                  <a:pt x="1288377" y="743422"/>
                </a:lnTo>
                <a:lnTo>
                  <a:pt x="1293623" y="696044"/>
                </a:lnTo>
                <a:lnTo>
                  <a:pt x="1295400" y="647700"/>
                </a:lnTo>
                <a:lnTo>
                  <a:pt x="1293623" y="599355"/>
                </a:lnTo>
                <a:lnTo>
                  <a:pt x="1288377" y="551977"/>
                </a:lnTo>
                <a:lnTo>
                  <a:pt x="1279787" y="505690"/>
                </a:lnTo>
                <a:lnTo>
                  <a:pt x="1267977" y="460619"/>
                </a:lnTo>
                <a:lnTo>
                  <a:pt x="1253074" y="416889"/>
                </a:lnTo>
                <a:lnTo>
                  <a:pt x="1235202" y="374626"/>
                </a:lnTo>
                <a:lnTo>
                  <a:pt x="1214486" y="333955"/>
                </a:lnTo>
                <a:lnTo>
                  <a:pt x="1191053" y="295001"/>
                </a:lnTo>
                <a:lnTo>
                  <a:pt x="1165026" y="257888"/>
                </a:lnTo>
                <a:lnTo>
                  <a:pt x="1136532" y="222743"/>
                </a:lnTo>
                <a:lnTo>
                  <a:pt x="1105695" y="189690"/>
                </a:lnTo>
                <a:lnTo>
                  <a:pt x="1072641" y="158854"/>
                </a:lnTo>
                <a:lnTo>
                  <a:pt x="1037495" y="130362"/>
                </a:lnTo>
                <a:lnTo>
                  <a:pt x="1000382" y="104337"/>
                </a:lnTo>
                <a:lnTo>
                  <a:pt x="961427" y="80905"/>
                </a:lnTo>
                <a:lnTo>
                  <a:pt x="920756" y="60191"/>
                </a:lnTo>
                <a:lnTo>
                  <a:pt x="878494" y="42321"/>
                </a:lnTo>
                <a:lnTo>
                  <a:pt x="834766" y="27419"/>
                </a:lnTo>
                <a:lnTo>
                  <a:pt x="789697" y="15611"/>
                </a:lnTo>
                <a:lnTo>
                  <a:pt x="743413" y="7021"/>
                </a:lnTo>
                <a:lnTo>
                  <a:pt x="696039" y="1776"/>
                </a:lnTo>
                <a:lnTo>
                  <a:pt x="647700" y="0"/>
                </a:lnTo>
                <a:close/>
              </a:path>
            </a:pathLst>
          </a:custGeom>
          <a:solidFill>
            <a:srgbClr val="000080"/>
          </a:solidFill>
        </p:spPr>
        <p:txBody>
          <a:bodyPr wrap="square" lIns="0" tIns="0" rIns="0" bIns="0" rtlCol="0"/>
          <a:lstStyle/>
          <a:p>
            <a:endParaRPr/>
          </a:p>
        </p:txBody>
      </p:sp>
      <p:sp>
        <p:nvSpPr>
          <p:cNvPr id="6" name="object 3">
            <a:extLst>
              <a:ext uri="{FF2B5EF4-FFF2-40B4-BE49-F238E27FC236}">
                <a16:creationId xmlns:a16="http://schemas.microsoft.com/office/drawing/2014/main" id="{D21F7D39-D90D-674C-83B2-933C38431501}"/>
              </a:ext>
            </a:extLst>
          </p:cNvPr>
          <p:cNvSpPr txBox="1"/>
          <p:nvPr/>
        </p:nvSpPr>
        <p:spPr>
          <a:xfrm>
            <a:off x="209550" y="2198116"/>
            <a:ext cx="552450" cy="269875"/>
          </a:xfrm>
          <a:prstGeom prst="rect">
            <a:avLst/>
          </a:prstGeom>
        </p:spPr>
        <p:txBody>
          <a:bodyPr vert="horz" wrap="square" lIns="0" tIns="12700" rIns="0" bIns="0" rtlCol="0">
            <a:spAutoFit/>
          </a:bodyPr>
          <a:lstStyle/>
          <a:p>
            <a:pPr marL="12700">
              <a:lnSpc>
                <a:spcPct val="100000"/>
              </a:lnSpc>
              <a:spcBef>
                <a:spcPts val="100"/>
              </a:spcBef>
            </a:pPr>
            <a:r>
              <a:rPr sz="1600" b="1" spc="-35" dirty="0">
                <a:solidFill>
                  <a:srgbClr val="003399"/>
                </a:solidFill>
                <a:latin typeface="Arial"/>
                <a:cs typeface="Arial"/>
              </a:rPr>
              <a:t>W</a:t>
            </a:r>
            <a:r>
              <a:rPr sz="1600" b="1" dirty="0">
                <a:solidFill>
                  <a:srgbClr val="003399"/>
                </a:solidFill>
                <a:latin typeface="Arial"/>
                <a:cs typeface="Arial"/>
              </a:rPr>
              <a:t>e</a:t>
            </a:r>
            <a:r>
              <a:rPr sz="1600" b="1" spc="-5" dirty="0">
                <a:solidFill>
                  <a:srgbClr val="003399"/>
                </a:solidFill>
                <a:latin typeface="Arial"/>
                <a:cs typeface="Arial"/>
              </a:rPr>
              <a:t>e</a:t>
            </a:r>
            <a:r>
              <a:rPr sz="1600" b="1" dirty="0">
                <a:solidFill>
                  <a:srgbClr val="003399"/>
                </a:solidFill>
                <a:latin typeface="Arial"/>
                <a:cs typeface="Arial"/>
              </a:rPr>
              <a:t>k</a:t>
            </a:r>
            <a:endParaRPr sz="1600">
              <a:latin typeface="Arial"/>
              <a:cs typeface="Arial"/>
            </a:endParaRPr>
          </a:p>
        </p:txBody>
      </p:sp>
      <p:sp>
        <p:nvSpPr>
          <p:cNvPr id="7" name="object 4">
            <a:extLst>
              <a:ext uri="{FF2B5EF4-FFF2-40B4-BE49-F238E27FC236}">
                <a16:creationId xmlns:a16="http://schemas.microsoft.com/office/drawing/2014/main" id="{30BB80CB-CC48-9148-91D2-42719058CC97}"/>
              </a:ext>
            </a:extLst>
          </p:cNvPr>
          <p:cNvSpPr/>
          <p:nvPr/>
        </p:nvSpPr>
        <p:spPr>
          <a:xfrm>
            <a:off x="1089660" y="2034539"/>
            <a:ext cx="609600" cy="609600"/>
          </a:xfrm>
          <a:custGeom>
            <a:avLst/>
            <a:gdLst/>
            <a:ahLst/>
            <a:cxnLst/>
            <a:rect l="l" t="t" r="r" b="b"/>
            <a:pathLst>
              <a:path w="609600" h="609600">
                <a:moveTo>
                  <a:pt x="304800" y="0"/>
                </a:moveTo>
                <a:lnTo>
                  <a:pt x="255359" y="3990"/>
                </a:lnTo>
                <a:lnTo>
                  <a:pt x="208458" y="15544"/>
                </a:lnTo>
                <a:lnTo>
                  <a:pt x="164725" y="34032"/>
                </a:lnTo>
                <a:lnTo>
                  <a:pt x="124788" y="58826"/>
                </a:lnTo>
                <a:lnTo>
                  <a:pt x="89273" y="89296"/>
                </a:lnTo>
                <a:lnTo>
                  <a:pt x="58808" y="124815"/>
                </a:lnTo>
                <a:lnTo>
                  <a:pt x="34020" y="164753"/>
                </a:lnTo>
                <a:lnTo>
                  <a:pt x="15538" y="208483"/>
                </a:lnTo>
                <a:lnTo>
                  <a:pt x="3989" y="255374"/>
                </a:lnTo>
                <a:lnTo>
                  <a:pt x="0" y="304800"/>
                </a:lnTo>
                <a:lnTo>
                  <a:pt x="3989" y="354225"/>
                </a:lnTo>
                <a:lnTo>
                  <a:pt x="15538" y="401116"/>
                </a:lnTo>
                <a:lnTo>
                  <a:pt x="34020" y="444846"/>
                </a:lnTo>
                <a:lnTo>
                  <a:pt x="58808" y="484784"/>
                </a:lnTo>
                <a:lnTo>
                  <a:pt x="89273" y="520303"/>
                </a:lnTo>
                <a:lnTo>
                  <a:pt x="124788" y="550773"/>
                </a:lnTo>
                <a:lnTo>
                  <a:pt x="164725" y="575567"/>
                </a:lnTo>
                <a:lnTo>
                  <a:pt x="208458" y="594055"/>
                </a:lnTo>
                <a:lnTo>
                  <a:pt x="255359" y="605609"/>
                </a:lnTo>
                <a:lnTo>
                  <a:pt x="304800" y="609600"/>
                </a:lnTo>
                <a:lnTo>
                  <a:pt x="354225" y="605609"/>
                </a:lnTo>
                <a:lnTo>
                  <a:pt x="401116" y="594055"/>
                </a:lnTo>
                <a:lnTo>
                  <a:pt x="444846" y="575567"/>
                </a:lnTo>
                <a:lnTo>
                  <a:pt x="484784" y="550773"/>
                </a:lnTo>
                <a:lnTo>
                  <a:pt x="520303" y="520303"/>
                </a:lnTo>
                <a:lnTo>
                  <a:pt x="550773" y="484784"/>
                </a:lnTo>
                <a:lnTo>
                  <a:pt x="575567" y="444846"/>
                </a:lnTo>
                <a:lnTo>
                  <a:pt x="594055" y="401116"/>
                </a:lnTo>
                <a:lnTo>
                  <a:pt x="605609" y="354225"/>
                </a:lnTo>
                <a:lnTo>
                  <a:pt x="609600" y="304800"/>
                </a:lnTo>
                <a:lnTo>
                  <a:pt x="605609" y="255374"/>
                </a:lnTo>
                <a:lnTo>
                  <a:pt x="594055" y="208483"/>
                </a:lnTo>
                <a:lnTo>
                  <a:pt x="575567" y="164753"/>
                </a:lnTo>
                <a:lnTo>
                  <a:pt x="550773" y="124815"/>
                </a:lnTo>
                <a:lnTo>
                  <a:pt x="520303" y="89296"/>
                </a:lnTo>
                <a:lnTo>
                  <a:pt x="484784" y="58826"/>
                </a:lnTo>
                <a:lnTo>
                  <a:pt x="444846" y="34032"/>
                </a:lnTo>
                <a:lnTo>
                  <a:pt x="401116" y="15544"/>
                </a:lnTo>
                <a:lnTo>
                  <a:pt x="354225" y="3990"/>
                </a:lnTo>
                <a:lnTo>
                  <a:pt x="304800" y="0"/>
                </a:lnTo>
                <a:close/>
              </a:path>
            </a:pathLst>
          </a:custGeom>
          <a:solidFill>
            <a:srgbClr val="CCFF66"/>
          </a:solidFill>
        </p:spPr>
        <p:txBody>
          <a:bodyPr wrap="square" lIns="0" tIns="0" rIns="0" bIns="0" rtlCol="0"/>
          <a:lstStyle/>
          <a:p>
            <a:endParaRPr/>
          </a:p>
        </p:txBody>
      </p:sp>
      <p:sp>
        <p:nvSpPr>
          <p:cNvPr id="8" name="object 5">
            <a:extLst>
              <a:ext uri="{FF2B5EF4-FFF2-40B4-BE49-F238E27FC236}">
                <a16:creationId xmlns:a16="http://schemas.microsoft.com/office/drawing/2014/main" id="{2050A706-AD81-F341-9D59-F6498E92C4F6}"/>
              </a:ext>
            </a:extLst>
          </p:cNvPr>
          <p:cNvSpPr txBox="1"/>
          <p:nvPr/>
        </p:nvSpPr>
        <p:spPr>
          <a:xfrm>
            <a:off x="1279842" y="2151789"/>
            <a:ext cx="229235" cy="391160"/>
          </a:xfrm>
          <a:prstGeom prst="rect">
            <a:avLst/>
          </a:prstGeom>
        </p:spPr>
        <p:txBody>
          <a:bodyPr vert="horz" wrap="square" lIns="0" tIns="12700" rIns="0" bIns="0" rtlCol="0">
            <a:spAutoFit/>
          </a:bodyPr>
          <a:lstStyle/>
          <a:p>
            <a:pPr marL="12700">
              <a:lnSpc>
                <a:spcPct val="100000"/>
              </a:lnSpc>
              <a:spcBef>
                <a:spcPts val="100"/>
              </a:spcBef>
            </a:pPr>
            <a:r>
              <a:rPr lang="en-US" sz="2400" dirty="0">
                <a:solidFill>
                  <a:srgbClr val="4E6DC7"/>
                </a:solidFill>
                <a:latin typeface="Arial Black"/>
                <a:cs typeface="Arial Black"/>
              </a:rPr>
              <a:t>6</a:t>
            </a:r>
            <a:endParaRPr sz="2400" dirty="0">
              <a:latin typeface="Arial Black"/>
              <a:cs typeface="Arial Black"/>
            </a:endParaRPr>
          </a:p>
        </p:txBody>
      </p:sp>
      <p:sp>
        <p:nvSpPr>
          <p:cNvPr id="9" name="object 6">
            <a:extLst>
              <a:ext uri="{FF2B5EF4-FFF2-40B4-BE49-F238E27FC236}">
                <a16:creationId xmlns:a16="http://schemas.microsoft.com/office/drawing/2014/main" id="{A257F8E2-74DC-1D4F-95D0-42456082E02E}"/>
              </a:ext>
            </a:extLst>
          </p:cNvPr>
          <p:cNvSpPr txBox="1"/>
          <p:nvPr/>
        </p:nvSpPr>
        <p:spPr>
          <a:xfrm>
            <a:off x="209550" y="2910585"/>
            <a:ext cx="1939925" cy="391160"/>
          </a:xfrm>
          <a:prstGeom prst="rect">
            <a:avLst/>
          </a:prstGeom>
        </p:spPr>
        <p:txBody>
          <a:bodyPr vert="horz" wrap="square" lIns="0" tIns="12700" rIns="0" bIns="0" rtlCol="0">
            <a:spAutoFit/>
          </a:bodyPr>
          <a:lstStyle/>
          <a:p>
            <a:pPr marL="12700">
              <a:lnSpc>
                <a:spcPct val="100000"/>
              </a:lnSpc>
              <a:spcBef>
                <a:spcPts val="100"/>
              </a:spcBef>
            </a:pPr>
            <a:r>
              <a:rPr lang="en-US" sz="2400" spc="-5" dirty="0">
                <a:solidFill>
                  <a:srgbClr val="003399"/>
                </a:solidFill>
                <a:latin typeface="Arial Black"/>
                <a:cs typeface="Arial Black"/>
              </a:rPr>
              <a:t>UML</a:t>
            </a:r>
            <a:endParaRPr sz="2400" dirty="0">
              <a:latin typeface="Arial Black"/>
              <a:cs typeface="Arial Black"/>
            </a:endParaRPr>
          </a:p>
        </p:txBody>
      </p:sp>
      <p:sp>
        <p:nvSpPr>
          <p:cNvPr id="10" name="object 7">
            <a:extLst>
              <a:ext uri="{FF2B5EF4-FFF2-40B4-BE49-F238E27FC236}">
                <a16:creationId xmlns:a16="http://schemas.microsoft.com/office/drawing/2014/main" id="{2AE13C53-DBC3-9645-A1F6-70C79B2F9D91}"/>
              </a:ext>
            </a:extLst>
          </p:cNvPr>
          <p:cNvSpPr/>
          <p:nvPr/>
        </p:nvSpPr>
        <p:spPr>
          <a:xfrm>
            <a:off x="2196845" y="326897"/>
            <a:ext cx="6947534" cy="1018540"/>
          </a:xfrm>
          <a:custGeom>
            <a:avLst/>
            <a:gdLst/>
            <a:ahLst/>
            <a:cxnLst/>
            <a:rect l="l" t="t" r="r" b="b"/>
            <a:pathLst>
              <a:path w="6947534" h="1018540">
                <a:moveTo>
                  <a:pt x="0" y="1018031"/>
                </a:moveTo>
                <a:lnTo>
                  <a:pt x="6947154" y="1018031"/>
                </a:lnTo>
                <a:lnTo>
                  <a:pt x="6947154" y="0"/>
                </a:lnTo>
                <a:lnTo>
                  <a:pt x="0" y="0"/>
                </a:lnTo>
                <a:lnTo>
                  <a:pt x="0" y="1018031"/>
                </a:lnTo>
                <a:close/>
              </a:path>
            </a:pathLst>
          </a:custGeom>
          <a:solidFill>
            <a:srgbClr val="000080"/>
          </a:solidFill>
        </p:spPr>
        <p:txBody>
          <a:bodyPr wrap="square" lIns="0" tIns="0" rIns="0" bIns="0" rtlCol="0"/>
          <a:lstStyle/>
          <a:p>
            <a:endParaRPr/>
          </a:p>
        </p:txBody>
      </p:sp>
      <p:sp>
        <p:nvSpPr>
          <p:cNvPr id="11" name="object 8">
            <a:extLst>
              <a:ext uri="{FF2B5EF4-FFF2-40B4-BE49-F238E27FC236}">
                <a16:creationId xmlns:a16="http://schemas.microsoft.com/office/drawing/2014/main" id="{1534F659-ED6F-5540-B59F-7C923A10438D}"/>
              </a:ext>
            </a:extLst>
          </p:cNvPr>
          <p:cNvSpPr txBox="1">
            <a:spLocks noGrp="1"/>
          </p:cNvSpPr>
          <p:nvPr>
            <p:ph type="title"/>
          </p:nvPr>
        </p:nvSpPr>
        <p:spPr>
          <a:xfrm>
            <a:off x="2286000" y="614311"/>
            <a:ext cx="5039106" cy="443711"/>
          </a:xfrm>
          <a:prstGeom prst="rect">
            <a:avLst/>
          </a:prstGeom>
        </p:spPr>
        <p:txBody>
          <a:bodyPr vert="horz" wrap="square" lIns="0" tIns="12700" rIns="0" bIns="0" rtlCol="0">
            <a:spAutoFit/>
          </a:bodyPr>
          <a:lstStyle/>
          <a:p>
            <a:pPr marL="12700">
              <a:lnSpc>
                <a:spcPct val="100000"/>
              </a:lnSpc>
              <a:spcBef>
                <a:spcPts val="100"/>
              </a:spcBef>
            </a:pPr>
            <a:r>
              <a:rPr lang="en-US" dirty="0"/>
              <a:t>Symbol Descriptions</a:t>
            </a:r>
            <a:endParaRPr dirty="0"/>
          </a:p>
        </p:txBody>
      </p:sp>
      <p:pic>
        <p:nvPicPr>
          <p:cNvPr id="4" name="Picture 3">
            <a:extLst>
              <a:ext uri="{FF2B5EF4-FFF2-40B4-BE49-F238E27FC236}">
                <a16:creationId xmlns:a16="http://schemas.microsoft.com/office/drawing/2014/main" id="{08028512-E195-9841-A9B2-617FA2FEE310}"/>
              </a:ext>
            </a:extLst>
          </p:cNvPr>
          <p:cNvPicPr>
            <a:picLocks noChangeAspect="1"/>
          </p:cNvPicPr>
          <p:nvPr/>
        </p:nvPicPr>
        <p:blipFill>
          <a:blip r:embed="rId2"/>
          <a:stretch>
            <a:fillRect/>
          </a:stretch>
        </p:blipFill>
        <p:spPr>
          <a:xfrm>
            <a:off x="6477000" y="1912076"/>
            <a:ext cx="2271337" cy="3703582"/>
          </a:xfrm>
          <a:prstGeom prst="rect">
            <a:avLst/>
          </a:prstGeom>
        </p:spPr>
      </p:pic>
      <p:pic>
        <p:nvPicPr>
          <p:cNvPr id="12" name="Picture 11">
            <a:extLst>
              <a:ext uri="{FF2B5EF4-FFF2-40B4-BE49-F238E27FC236}">
                <a16:creationId xmlns:a16="http://schemas.microsoft.com/office/drawing/2014/main" id="{C2275FF3-B080-8D4E-AECC-A3921FEB91F2}"/>
              </a:ext>
            </a:extLst>
          </p:cNvPr>
          <p:cNvPicPr>
            <a:picLocks noChangeAspect="1"/>
          </p:cNvPicPr>
          <p:nvPr/>
        </p:nvPicPr>
        <p:blipFill>
          <a:blip r:embed="rId3"/>
          <a:stretch>
            <a:fillRect/>
          </a:stretch>
        </p:blipFill>
        <p:spPr>
          <a:xfrm>
            <a:off x="3488381" y="1840916"/>
            <a:ext cx="2634343" cy="3771900"/>
          </a:xfrm>
          <a:prstGeom prst="rect">
            <a:avLst/>
          </a:prstGeom>
        </p:spPr>
      </p:pic>
      <p:sp>
        <p:nvSpPr>
          <p:cNvPr id="14" name="TextBox 13">
            <a:extLst>
              <a:ext uri="{FF2B5EF4-FFF2-40B4-BE49-F238E27FC236}">
                <a16:creationId xmlns:a16="http://schemas.microsoft.com/office/drawing/2014/main" id="{7DA3B182-2476-EE40-8BCC-995CC42DE6F4}"/>
              </a:ext>
            </a:extLst>
          </p:cNvPr>
          <p:cNvSpPr txBox="1"/>
          <p:nvPr/>
        </p:nvSpPr>
        <p:spPr>
          <a:xfrm>
            <a:off x="7010400" y="6253458"/>
            <a:ext cx="1977273" cy="369332"/>
          </a:xfrm>
          <a:prstGeom prst="rect">
            <a:avLst/>
          </a:prstGeom>
          <a:noFill/>
        </p:spPr>
        <p:txBody>
          <a:bodyPr wrap="none" rtlCol="0">
            <a:spAutoFit/>
          </a:bodyPr>
          <a:lstStyle/>
          <a:p>
            <a:r>
              <a:rPr lang="en-US" dirty="0">
                <a:solidFill>
                  <a:srgbClr val="002060"/>
                </a:solidFill>
                <a:hlinkClick r:id="rId4">
                  <a:extLst>
                    <a:ext uri="{A12FA001-AC4F-418D-AE19-62706E023703}">
                      <ahyp:hlinkClr xmlns:ahyp="http://schemas.microsoft.com/office/drawing/2018/hyperlinkcolor" val="tx"/>
                    </a:ext>
                  </a:extLst>
                </a:hlinkClick>
              </a:rPr>
              <a:t>For more look here</a:t>
            </a:r>
            <a:endParaRPr lang="en-US" dirty="0">
              <a:solidFill>
                <a:srgbClr val="002060"/>
              </a:solidFill>
            </a:endParaRPr>
          </a:p>
        </p:txBody>
      </p:sp>
    </p:spTree>
    <p:extLst>
      <p:ext uri="{BB962C8B-B14F-4D97-AF65-F5344CB8AC3E}">
        <p14:creationId xmlns:p14="http://schemas.microsoft.com/office/powerpoint/2010/main" val="1981478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1088</TotalTime>
  <Words>860</Words>
  <Application>Microsoft Macintosh PowerPoint</Application>
  <PresentationFormat>On-screen Show (4:3)</PresentationFormat>
  <Paragraphs>226</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 Black</vt:lpstr>
      <vt:lpstr>Arial Rounded MT Bold</vt:lpstr>
      <vt:lpstr>Calibri</vt:lpstr>
      <vt:lpstr>Cambria Math</vt:lpstr>
      <vt:lpstr>Office Theme</vt:lpstr>
      <vt:lpstr>GEOG 178/258 Week 6:</vt:lpstr>
      <vt:lpstr>PowerPoint Presentation</vt:lpstr>
      <vt:lpstr>Unified Modeling Language</vt:lpstr>
      <vt:lpstr>UML Class</vt:lpstr>
      <vt:lpstr>UML Class</vt:lpstr>
      <vt:lpstr>UML Class</vt:lpstr>
      <vt:lpstr>UML Class</vt:lpstr>
      <vt:lpstr>UML Inheritance</vt:lpstr>
      <vt:lpstr>Symbol Descriptions</vt:lpstr>
      <vt:lpstr>UML Class Generic Example</vt:lpstr>
      <vt:lpstr>OGC Point</vt:lpstr>
      <vt:lpstr>OGC</vt:lpstr>
      <vt:lpstr>OGC Polygon</vt:lpstr>
      <vt:lpstr>OGC. PolyhedralSurface</vt:lpstr>
      <vt:lpstr>The `Big 7` Geometries</vt:lpstr>
      <vt:lpstr>PowerPoint Presentation</vt:lpstr>
      <vt:lpstr>PowerPoint Presentation</vt:lpstr>
      <vt:lpstr>PowerPoint Presentation</vt:lpstr>
      <vt:lpstr>Poisson Distribution</vt:lpstr>
      <vt:lpstr>Story</vt:lpstr>
      <vt:lpstr>Campers, Plots and Poisson</vt:lpstr>
      <vt:lpstr>Getting Poisson to Github</vt:lpstr>
      <vt:lpstr>Version Control</vt:lpstr>
      <vt:lpstr>Github Workflows</vt:lpstr>
      <vt:lpstr>Branching</vt:lpstr>
      <vt:lpstr>Branching Workflow</vt:lpstr>
      <vt:lpstr>PowerPoint Presentation</vt:lpstr>
      <vt:lpstr>Homework Hints!</vt:lpstr>
      <vt:lpstr>Midterm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Bubbles Template</dc:title>
  <dc:creator>Presentation Magazine</dc:creator>
  <cp:lastModifiedBy>Mike Johnson</cp:lastModifiedBy>
  <cp:revision>36</cp:revision>
  <cp:lastPrinted>2019-02-05T18:54:52Z</cp:lastPrinted>
  <dcterms:created xsi:type="dcterms:W3CDTF">2019-02-05T02:02:05Z</dcterms:created>
  <dcterms:modified xsi:type="dcterms:W3CDTF">2019-02-12T21:33:46Z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2017-02-07T00:00:00Z</vt:filetime>
  </property>
  <property fmtid="{D5CDD505-2E9C-101B-9397-08002B2CF9AE}" pid="3" name="Creator">
    <vt:lpwstr>Microsoft® PowerPoint® 2013</vt:lpwstr>
  </property>
  <property fmtid="{D5CDD505-2E9C-101B-9397-08002B2CF9AE}" pid="4" name="LastSaved">
    <vt:filetime>2019-02-05T00:00:00Z</vt:filetime>
  </property>
</Properties>
</file>